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42"/>
  </p:notesMasterIdLst>
  <p:sldIdLst>
    <p:sldId id="325" r:id="rId3"/>
    <p:sldId id="294" r:id="rId4"/>
    <p:sldId id="297" r:id="rId5"/>
    <p:sldId id="295" r:id="rId6"/>
    <p:sldId id="298" r:id="rId7"/>
    <p:sldId id="296" r:id="rId8"/>
    <p:sldId id="279" r:id="rId9"/>
    <p:sldId id="286" r:id="rId10"/>
    <p:sldId id="299" r:id="rId11"/>
    <p:sldId id="285" r:id="rId12"/>
    <p:sldId id="306" r:id="rId13"/>
    <p:sldId id="307" r:id="rId14"/>
    <p:sldId id="308" r:id="rId15"/>
    <p:sldId id="309" r:id="rId16"/>
    <p:sldId id="312" r:id="rId17"/>
    <p:sldId id="311" r:id="rId18"/>
    <p:sldId id="305" r:id="rId19"/>
    <p:sldId id="272" r:id="rId20"/>
    <p:sldId id="32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261" r:id="rId30"/>
    <p:sldId id="262" r:id="rId31"/>
    <p:sldId id="263" r:id="rId32"/>
    <p:sldId id="264" r:id="rId33"/>
    <p:sldId id="265" r:id="rId34"/>
    <p:sldId id="266" r:id="rId35"/>
    <p:sldId id="324" r:id="rId36"/>
    <p:sldId id="267" r:id="rId37"/>
    <p:sldId id="268" r:id="rId38"/>
    <p:sldId id="269" r:id="rId39"/>
    <p:sldId id="270" r:id="rId40"/>
    <p:sldId id="271" r:id="rId4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introduction" id="{F1192065-515E-4DD8-9E98-4B88D5DC0B62}">
          <p14:sldIdLst>
            <p14:sldId id="325"/>
            <p14:sldId id="294"/>
            <p14:sldId id="297"/>
            <p14:sldId id="295"/>
            <p14:sldId id="298"/>
            <p14:sldId id="296"/>
          </p14:sldIdLst>
        </p14:section>
        <p14:section name="Integration" id="{75D1DF15-3768-46B2-8CC3-967523607C1C}">
          <p14:sldIdLst>
            <p14:sldId id="279"/>
            <p14:sldId id="286"/>
            <p14:sldId id="299"/>
          </p14:sldIdLst>
        </p14:section>
        <p14:section name="Abschnitt ohne Titel" id="{75EA951B-7B46-455B-8341-496BB5FEF89C}">
          <p14:sldIdLst>
            <p14:sldId id="285"/>
            <p14:sldId id="306"/>
            <p14:sldId id="307"/>
            <p14:sldId id="308"/>
            <p14:sldId id="309"/>
            <p14:sldId id="312"/>
            <p14:sldId id="311"/>
            <p14:sldId id="305"/>
          </p14:sldIdLst>
        </p14:section>
        <p14:section name="Modeling" id="{AB96A61D-CB88-49F4-AC8E-ED619A2183D9}">
          <p14:sldIdLst>
            <p14:sldId id="272"/>
            <p14:sldId id="32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Visualisation" id="{CA124B85-E03F-4FB6-A171-FED4A1F63975}">
          <p14:sldIdLst>
            <p14:sldId id="261"/>
            <p14:sldId id="262"/>
            <p14:sldId id="263"/>
            <p14:sldId id="264"/>
            <p14:sldId id="265"/>
            <p14:sldId id="266"/>
            <p14:sldId id="324"/>
            <p14:sldId id="267"/>
            <p14:sldId id="268"/>
            <p14:sldId id="269"/>
            <p14:sldId id="270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55" autoAdjust="0"/>
  </p:normalViewPr>
  <p:slideViewPr>
    <p:cSldViewPr>
      <p:cViewPr>
        <p:scale>
          <a:sx n="80" d="100"/>
          <a:sy n="80" d="100"/>
        </p:scale>
        <p:origin x="-672" y="-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5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AF8C1-45F9-4FD1-8085-CF0CCCADECF0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A185B-E6F8-4C9A-B68B-63DB191A85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28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en-US"/>
              <a:t>with position and scale</a:t>
            </a:r>
          </a:p>
          <a:p>
            <a:pPr lvl="0" rtl="0">
              <a:buNone/>
            </a:pPr>
            <a:r>
              <a:rPr lang="en-US"/>
              <a:t>	we can represent any shape in the 3D space</a:t>
            </a:r>
          </a:p>
          <a:p>
            <a:pPr lvl="0" rtl="0">
              <a:buNone/>
            </a:pPr>
            <a:r>
              <a:rPr lang="en-US"/>
              <a:t>name is just like symbol_ID </a:t>
            </a:r>
          </a:p>
          <a:p>
            <a:pPr lvl="0" indent="457200" rtl="0">
              <a:buNone/>
            </a:pPr>
            <a:r>
              <a:rPr lang="en-US"/>
              <a:t>we can use it to search the tree to query a class of symbol</a:t>
            </a:r>
          </a:p>
          <a:p>
            <a:pPr marL="0" lvl="0" indent="0" rtl="0">
              <a:buNone/>
            </a:pPr>
            <a:r>
              <a:rPr lang="en-US"/>
              <a:t>active and drawable are for the visulization </a:t>
            </a:r>
          </a:p>
          <a:p>
            <a:pPr marL="0" lvl="0" indent="0" rtl="0">
              <a:buNone/>
            </a:pPr>
            <a:r>
              <a:rPr lang="en-US"/>
              <a:t>	when apply a rule on the Symbol, it will become inactive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buNone/>
            </a:pPr>
            <a:r>
              <a:rPr lang="en-US"/>
              <a:t>picture</a:t>
            </a:r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/>
              <a:t>as we know from parsing part, each pair is a rule</a:t>
            </a:r>
          </a:p>
        </p:txBody>
      </p:sp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nas\Desktop\Präsentation\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56251"/>
            <a:ext cx="7612083" cy="42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E9525-8DAF-408B-88E5-DA6E2E8A4134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44B5-DA13-46E7-83D8-3311800A966C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-108520" y="4659982"/>
            <a:ext cx="928801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0" y="411510"/>
            <a:ext cx="9144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86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34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523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983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425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266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461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nas\Desktop\Präsentation\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56251"/>
            <a:ext cx="7612083" cy="42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E9525-8DAF-408B-88E5-DA6E2E8A4134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44B5-DA13-46E7-83D8-3311800A966C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-108520" y="4659982"/>
            <a:ext cx="928801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0" y="411510"/>
            <a:ext cx="9144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486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E9525-8DAF-408B-88E5-DA6E2E8A4134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44B5-DA13-46E7-83D8-3311800A96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90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24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E9525-8DAF-408B-88E5-DA6E2E8A4134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344B5-DA13-46E7-83D8-3311800A966C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-108520" y="4659982"/>
            <a:ext cx="928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62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26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53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557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96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77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E9525-8DAF-408B-88E5-DA6E2E8A4134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344B5-DA13-46E7-83D8-3311800A96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4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DF23E-06F1-4DAA-A069-047F5ED4B8C3}" type="datetimeFigureOut">
              <a:rPr lang="de-DE" smtClean="0"/>
              <a:t>14.04.2014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553D1-EBF0-4501-8E89-A7874CAC0A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8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adobe.com/" TargetMode="External"/><Relationship Id="rId5" Type="http://schemas.openxmlformats.org/officeDocument/2006/relationships/hyperlink" Target="http://lesterbanks.com/" TargetMode="Externa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/>
        </p:nvSpPr>
        <p:spPr>
          <a:xfrm>
            <a:off x="3708684" y="1563638"/>
            <a:ext cx="6263916" cy="26642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r>
              <a:rPr lang="en-US" sz="3000" b="1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Graphics Lab: Basic C++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endParaRPr lang="en-US" sz="3000" b="1" i="1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r>
              <a:rPr lang="en-US" sz="3000" b="1" i="1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Final project: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endParaRPr lang="en-US" sz="3000" b="1" i="1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r>
              <a:rPr lang="en-US" sz="3000" b="1" i="1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Procedural Building Generator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endParaRPr lang="en-US" sz="3000" b="1" i="1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endParaRPr lang="en-US" sz="3000" b="1" i="1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3000" b="1" i="1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24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/>
        </p:nvSpPr>
        <p:spPr>
          <a:xfrm>
            <a:off x="3708400" y="1301750"/>
            <a:ext cx="4319700" cy="138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r>
              <a:rPr lang="en-US" sz="2400" b="1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Parsing</a:t>
            </a:r>
            <a:r>
              <a:rPr lang="en-US" sz="2400" b="1" i="0" u="none" strike="noStrike" cap="none" baseline="0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b="1" i="0" u="none" strike="noStrike" cap="none" baseline="0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400" b="1" i="0" u="none" strike="noStrike" cap="none" baseline="0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r>
              <a:rPr lang="en-US" sz="1800" b="1" i="1" dirty="0" err="1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Naurin</a:t>
            </a:r>
            <a:r>
              <a:rPr lang="en-US" sz="1800" b="1" i="1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1" dirty="0" err="1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Jamil</a:t>
            </a:r>
            <a:endParaRPr lang="en-US" sz="1800" b="1" i="1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800" b="1" i="1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25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67544" y="422538"/>
            <a:ext cx="85689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Tasks</a:t>
            </a: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smtClean="0">
                <a:solidFill>
                  <a:schemeClr val="bg1">
                    <a:lumMod val="50000"/>
                  </a:schemeClr>
                </a:solidFill>
              </a:rPr>
              <a:t>Development</a:t>
            </a:r>
          </a:p>
          <a:p>
            <a:pPr marL="1200150" lvl="2" indent="-285750">
              <a:buFont typeface="Wingdings" pitchFamily="2" charset="2"/>
              <a:buChar char="§"/>
              <a:defRPr/>
            </a:pP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Affix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format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grammar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file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different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structures</a:t>
            </a: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1200150" lvl="2" indent="-285750">
              <a:buFont typeface="Wingdings" pitchFamily="2" charset="2"/>
              <a:buChar char="§"/>
              <a:defRPr/>
            </a:pP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Implement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Split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string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parse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rules</a:t>
            </a: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1200150" lvl="2" indent="-285750">
              <a:buFont typeface="Wingdings" pitchFamily="2" charset="2"/>
              <a:buChar char="§"/>
              <a:defRPr/>
            </a:pP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Design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initial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version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Final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Grammar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1200150" lvl="2" indent="-285750">
              <a:buFont typeface="Wingdings" pitchFamily="2" charset="2"/>
              <a:buChar char="§"/>
              <a:defRPr/>
            </a:pP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Affix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Grammar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Data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Structure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be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implemented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modelling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steps</a:t>
            </a: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endParaRPr lang="de-DE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err="1" smtClean="0">
                <a:solidFill>
                  <a:schemeClr val="bg1">
                    <a:lumMod val="50000"/>
                  </a:schemeClr>
                </a:solidFill>
              </a:rPr>
              <a:t>Testing</a:t>
            </a:r>
            <a:endParaRPr lang="de-DE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Use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a Test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grammar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test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code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correct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parsing</a:t>
            </a: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lang="de-DE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7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67544" y="422538"/>
            <a:ext cx="8568952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Why</a:t>
            </a:r>
            <a:r>
              <a:rPr lang="de-DE" sz="3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do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need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parse?</a:t>
            </a: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de-DE" sz="2000" b="1" i="1" dirty="0" err="1">
                <a:solidFill>
                  <a:schemeClr val="bg1">
                    <a:lumMod val="65000"/>
                  </a:schemeClr>
                </a:solidFill>
              </a:rPr>
              <a:t>Parsing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process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analysing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string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symbols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language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according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rules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a formal </a:t>
            </a:r>
            <a:r>
              <a:rPr lang="de-DE" b="1" i="1" dirty="0" err="1">
                <a:solidFill>
                  <a:schemeClr val="accent2">
                    <a:lumMod val="75000"/>
                  </a:schemeClr>
                </a:solidFill>
              </a:rPr>
              <a:t>grammar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defRPr/>
            </a:pP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  <a:defRPr/>
            </a:pP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It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helps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perform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>
                <a:solidFill>
                  <a:schemeClr val="accent2">
                    <a:lumMod val="75000"/>
                  </a:schemeClr>
                </a:solidFill>
              </a:rPr>
              <a:t>formal </a:t>
            </a:r>
            <a:r>
              <a:rPr lang="de-DE" b="1" i="1" dirty="0" err="1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de-DE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line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sentence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(in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our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case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a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line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rule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into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its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constituents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resulting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in a parse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tree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showing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syntactic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relation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each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other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which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may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contain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semantic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other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information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defRPr/>
            </a:pP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  <a:defRPr/>
            </a:pP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Our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Parser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software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component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that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takes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input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data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a Rules.txt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file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builds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de-DE" b="1" i="1" dirty="0" err="1">
                <a:solidFill>
                  <a:schemeClr val="accent2">
                    <a:lumMod val="75000"/>
                  </a:schemeClr>
                </a:solidFill>
              </a:rPr>
              <a:t>dataStructure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from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giving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clear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input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data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checking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correct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syntax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process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lang="de-DE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67544" y="422538"/>
            <a:ext cx="85689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do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parse?</a:t>
            </a: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de-DE" sz="2400" b="1" i="1" dirty="0" err="1">
                <a:solidFill>
                  <a:schemeClr val="bg1">
                    <a:lumMod val="50000"/>
                  </a:schemeClr>
                </a:solidFill>
              </a:rPr>
              <a:t>Parsing</a:t>
            </a:r>
            <a:r>
              <a:rPr lang="de-DE" sz="2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b="1" i="1" dirty="0" err="1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de-DE" sz="2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b="1" i="1" dirty="0" err="1">
                <a:solidFill>
                  <a:schemeClr val="bg1">
                    <a:lumMod val="50000"/>
                  </a:schemeClr>
                </a:solidFill>
              </a:rPr>
              <a:t>implemented</a:t>
            </a:r>
            <a:r>
              <a:rPr lang="de-DE" sz="2400" b="1" i="1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de-DE" sz="2400" b="1" i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2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b="1" i="1" dirty="0" err="1">
                <a:solidFill>
                  <a:schemeClr val="bg1">
                    <a:lumMod val="50000"/>
                  </a:schemeClr>
                </a:solidFill>
              </a:rPr>
              <a:t>following</a:t>
            </a:r>
            <a:r>
              <a:rPr lang="de-DE" sz="2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b="1" i="1" dirty="0" err="1">
                <a:solidFill>
                  <a:schemeClr val="bg1">
                    <a:lumMod val="50000"/>
                  </a:schemeClr>
                </a:solidFill>
              </a:rPr>
              <a:t>steps</a:t>
            </a:r>
            <a:r>
              <a:rPr lang="de-DE" sz="2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b="1" i="1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pPr>
              <a:defRPr/>
            </a:pPr>
            <a:endParaRPr lang="de-DE" sz="2400" b="1" i="1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grammar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file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format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specified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referance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paper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few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alterations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simplify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lexical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written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de-DE" b="1" i="1" dirty="0"/>
              <a:t>Rules.txt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file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that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serves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input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parsing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Wingdings" pitchFamily="2" charset="2"/>
              <a:buChar char="§"/>
              <a:defRPr/>
            </a:pP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The individual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rules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are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read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from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Rules.txt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file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rule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constituents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are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identified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filled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object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dataStructure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its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different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parameters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that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are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used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subsequent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implementation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steps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lang="de-DE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6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67544" y="422538"/>
            <a:ext cx="856895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i="1" dirty="0" err="1"/>
              <a:t>sidewing</a:t>
            </a:r>
            <a:r>
              <a:rPr lang="de-DE" b="1" i="1" dirty="0">
                <a:solidFill>
                  <a:srgbClr val="FF0000"/>
                </a:solidFill>
              </a:rPr>
              <a:t>-&gt;</a:t>
            </a:r>
            <a:r>
              <a:rPr lang="de-DE" b="1" i="1" dirty="0">
                <a:solidFill>
                  <a:srgbClr val="00B050"/>
                </a:solidFill>
              </a:rPr>
              <a:t>S</a:t>
            </a:r>
            <a:r>
              <a:rPr lang="de-DE" b="1" i="1" dirty="0">
                <a:solidFill>
                  <a:schemeClr val="accent4">
                    <a:lumMod val="75000"/>
                  </a:schemeClr>
                </a:solidFill>
              </a:rPr>
              <a:t>(1r,1r,Scope.sz*</a:t>
            </a:r>
            <a:r>
              <a:rPr lang="de-DE" b="1" i="1" dirty="0" err="1">
                <a:solidFill>
                  <a:schemeClr val="accent4">
                    <a:lumMod val="75000"/>
                  </a:schemeClr>
                </a:solidFill>
              </a:rPr>
              <a:t>rand</a:t>
            </a:r>
            <a:r>
              <a:rPr lang="de-DE" b="1" i="1" dirty="0">
                <a:solidFill>
                  <a:schemeClr val="accent4">
                    <a:lumMod val="75000"/>
                  </a:schemeClr>
                </a:solidFill>
              </a:rPr>
              <a:t>[0.4-1.0]) </a:t>
            </a:r>
            <a:r>
              <a:rPr lang="de-DE" b="1" i="1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de-DE" b="1" i="1" dirty="0" err="1">
                <a:solidFill>
                  <a:schemeClr val="accent2">
                    <a:lumMod val="75000"/>
                  </a:schemeClr>
                </a:solidFill>
              </a:rPr>
              <a:t>facades</a:t>
            </a:r>
            <a:r>
              <a:rPr lang="de-DE" b="1" i="1" dirty="0">
                <a:solidFill>
                  <a:schemeClr val="accent2">
                    <a:lumMod val="75000"/>
                  </a:schemeClr>
                </a:solidFill>
              </a:rPr>
              <a:t>}:</a:t>
            </a:r>
            <a:r>
              <a:rPr lang="de-DE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0.5</a:t>
            </a:r>
            <a:r>
              <a:rPr lang="de-DE" b="1" i="1" dirty="0">
                <a:solidFill>
                  <a:srgbClr val="FF0000"/>
                </a:solidFill>
              </a:rPr>
              <a:t>-&gt;</a:t>
            </a:r>
            <a:r>
              <a:rPr lang="de-DE" b="1" i="1" dirty="0">
                <a:solidFill>
                  <a:srgbClr val="00B050"/>
                </a:solidFill>
              </a:rPr>
              <a:t>S</a:t>
            </a:r>
            <a:r>
              <a:rPr lang="de-DE" b="1" i="1" dirty="0">
                <a:solidFill>
                  <a:schemeClr val="tx2">
                    <a:lumMod val="75000"/>
                  </a:schemeClr>
                </a:solidFill>
              </a:rPr>
              <a:t>(1r,Scope.sy*</a:t>
            </a:r>
            <a:r>
              <a:rPr lang="de-DE" b="1" i="1" dirty="0" err="1">
                <a:solidFill>
                  <a:schemeClr val="tx2">
                    <a:lumMod val="75000"/>
                  </a:schemeClr>
                </a:solidFill>
              </a:rPr>
              <a:t>rand</a:t>
            </a:r>
            <a:r>
              <a:rPr lang="de-DE" b="1" i="1" dirty="0">
                <a:solidFill>
                  <a:schemeClr val="tx2">
                    <a:lumMod val="75000"/>
                  </a:schemeClr>
                </a:solidFill>
              </a:rPr>
              <a:t>[0.2-0.9]) </a:t>
            </a:r>
            <a:r>
              <a:rPr lang="de-DE" b="1" i="1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de-DE" b="1" i="1" dirty="0" err="1">
                <a:solidFill>
                  <a:schemeClr val="accent2">
                    <a:lumMod val="75000"/>
                  </a:schemeClr>
                </a:solidFill>
              </a:rPr>
              <a:t>facades</a:t>
            </a:r>
            <a:r>
              <a:rPr lang="de-DE" b="1" i="1" dirty="0">
                <a:solidFill>
                  <a:schemeClr val="accent2">
                    <a:lumMod val="75000"/>
                  </a:schemeClr>
                </a:solidFill>
              </a:rPr>
              <a:t>}: </a:t>
            </a:r>
            <a:r>
              <a:rPr lang="de-DE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0.3</a:t>
            </a:r>
            <a:r>
              <a:rPr lang="de-DE" b="1" i="1" dirty="0">
                <a:solidFill>
                  <a:srgbClr val="FF0000"/>
                </a:solidFill>
              </a:rPr>
              <a:t>-&gt; </a:t>
            </a:r>
            <a:r>
              <a:rPr lang="de-DE" b="1" i="1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de-DE" b="1" i="1" dirty="0">
                <a:solidFill>
                  <a:schemeClr val="accent2">
                    <a:lumMod val="75000"/>
                  </a:schemeClr>
                </a:solidFill>
              </a:rPr>
              <a:t> {</a:t>
            </a:r>
            <a:r>
              <a:rPr lang="de-DE" b="1" i="1" dirty="0" err="1">
                <a:solidFill>
                  <a:schemeClr val="accent2">
                    <a:lumMod val="75000"/>
                  </a:schemeClr>
                </a:solidFill>
              </a:rPr>
              <a:t>epsilon</a:t>
            </a:r>
            <a:r>
              <a:rPr lang="de-DE" b="1" i="1" dirty="0">
                <a:solidFill>
                  <a:schemeClr val="accent2">
                    <a:lumMod val="75000"/>
                  </a:schemeClr>
                </a:solidFill>
              </a:rPr>
              <a:t>}: </a:t>
            </a:r>
            <a:r>
              <a:rPr lang="de-DE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0.2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  <a:defRPr/>
            </a:pP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sidewing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de-DE" b="1" i="1" dirty="0" err="1"/>
              <a:t>SymbolID</a:t>
            </a:r>
            <a:endParaRPr lang="de-DE" b="1" i="1" dirty="0"/>
          </a:p>
          <a:p>
            <a:pPr marL="742950" lvl="1" indent="-285750">
              <a:buFont typeface="Wingdings" pitchFamily="2" charset="2"/>
              <a:buChar char="§"/>
              <a:defRPr/>
            </a:pP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S – </a:t>
            </a:r>
            <a:r>
              <a:rPr lang="de-DE" b="1" i="1" dirty="0" err="1">
                <a:solidFill>
                  <a:srgbClr val="00B050"/>
                </a:solidFill>
              </a:rPr>
              <a:t>Function</a:t>
            </a:r>
            <a:endParaRPr lang="de-DE" b="1" i="1" dirty="0">
              <a:solidFill>
                <a:srgbClr val="00B050"/>
              </a:solidFill>
            </a:endParaRPr>
          </a:p>
          <a:p>
            <a:pPr marL="742950" lvl="1" indent="-285750">
              <a:buFont typeface="Wingdings" pitchFamily="2" charset="2"/>
              <a:buChar char="§"/>
              <a:defRPr/>
            </a:pP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(1r,1r,Scope.sz*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rand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[0.4-1.0])- </a:t>
            </a:r>
            <a:r>
              <a:rPr lang="de-DE" b="1" i="1" dirty="0" err="1">
                <a:solidFill>
                  <a:schemeClr val="tx2">
                    <a:lumMod val="75000"/>
                  </a:schemeClr>
                </a:solidFill>
              </a:rPr>
              <a:t>parameters</a:t>
            </a:r>
            <a:endParaRPr lang="de-DE" b="1" i="1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  <a:defRPr/>
            </a:pP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facades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de-DE" b="1" i="1" dirty="0" err="1">
                <a:solidFill>
                  <a:schemeClr val="accent2">
                    <a:lumMod val="75000"/>
                  </a:schemeClr>
                </a:solidFill>
              </a:rPr>
              <a:t>NewIDs</a:t>
            </a:r>
            <a:r>
              <a:rPr lang="de-DE" b="1" i="1" dirty="0">
                <a:solidFill>
                  <a:schemeClr val="accent2">
                    <a:lumMod val="75000"/>
                  </a:schemeClr>
                </a:solidFill>
              </a:rPr>
              <a:t>/ </a:t>
            </a:r>
            <a:r>
              <a:rPr lang="de-DE" b="1" i="1" dirty="0" err="1">
                <a:solidFill>
                  <a:schemeClr val="accent2">
                    <a:lumMod val="75000"/>
                  </a:schemeClr>
                </a:solidFill>
              </a:rPr>
              <a:t>SymbolIDs</a:t>
            </a:r>
            <a:endParaRPr lang="de-DE" b="1" i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  <a:defRPr/>
            </a:pP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0.5 - </a:t>
            </a:r>
            <a:r>
              <a:rPr lang="de-DE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probability</a:t>
            </a:r>
            <a:r>
              <a:rPr lang="de-DE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  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  <a:defRPr/>
            </a:pP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..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so on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are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segregated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consituents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rule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obtained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by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parsing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that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are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filled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as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object</a:t>
            </a:r>
            <a:r>
              <a:rPr lang="de-DE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parameters</a:t>
            </a: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lang="de-DE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5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de-DE" sz="1800" b="1" i="1" dirty="0" smtClean="0"/>
              <a:t>What is the code logic behind Parsing?</a:t>
            </a:r>
          </a:p>
          <a:p>
            <a:pPr eaLnBrk="1" hangingPunct="1">
              <a:defRPr/>
            </a:pPr>
            <a:r>
              <a:rPr lang="de-DE" sz="1800" b="1" i="1" dirty="0" smtClean="0">
                <a:solidFill>
                  <a:schemeClr val="bg1">
                    <a:lumMod val="65000"/>
                  </a:schemeClr>
                </a:solidFill>
              </a:rPr>
              <a:t>Two text files are passed as input, one for reading the model configuration as </a:t>
            </a:r>
            <a:r>
              <a:rPr lang="de-DE" sz="1800" b="1" i="1" dirty="0" smtClean="0"/>
              <a:t>config.txt</a:t>
            </a:r>
            <a:r>
              <a:rPr lang="de-DE" sz="1800" b="1" i="1" dirty="0" smtClean="0">
                <a:solidFill>
                  <a:schemeClr val="bg1">
                    <a:lumMod val="65000"/>
                  </a:schemeClr>
                </a:solidFill>
              </a:rPr>
              <a:t> and other for the defined rules as </a:t>
            </a:r>
            <a:r>
              <a:rPr lang="de-DE" sz="1800" b="1" i="1" dirty="0" smtClean="0"/>
              <a:t>Rules.txt</a:t>
            </a:r>
          </a:p>
          <a:p>
            <a:pPr eaLnBrk="1" hangingPunct="1">
              <a:defRPr/>
            </a:pPr>
            <a:r>
              <a:rPr lang="de-DE" sz="1800" b="1" i="1" dirty="0" smtClean="0">
                <a:solidFill>
                  <a:schemeClr val="bg1">
                    <a:lumMod val="65000"/>
                  </a:schemeClr>
                </a:solidFill>
              </a:rPr>
              <a:t>Read the configuration in the defined function and save the parameters in a </a:t>
            </a:r>
            <a:r>
              <a:rPr lang="de-DE" sz="1800" b="1" i="1" dirty="0" smtClean="0"/>
              <a:t>map&lt;ID, value&gt;config</a:t>
            </a:r>
          </a:p>
          <a:p>
            <a:pPr eaLnBrk="1" hangingPunct="1">
              <a:defRPr/>
            </a:pPr>
            <a:r>
              <a:rPr lang="de-DE" sz="1800" b="1" i="1" dirty="0" smtClean="0">
                <a:solidFill>
                  <a:schemeClr val="bg1">
                    <a:lumMod val="65000"/>
                  </a:schemeClr>
                </a:solidFill>
              </a:rPr>
              <a:t>Split the read rule lines by calling the split function and populate the vectors of type string with the rule constituents like, </a:t>
            </a:r>
            <a:r>
              <a:rPr lang="de-DE" sz="1800" b="1" i="1" dirty="0" smtClean="0"/>
              <a:t>function, SymbolIDs, parameters, probability</a:t>
            </a:r>
          </a:p>
          <a:p>
            <a:pPr eaLnBrk="1" hangingPunct="1">
              <a:defRPr/>
            </a:pPr>
            <a:r>
              <a:rPr lang="de-DE" sz="1800" b="1" i="1" dirty="0" smtClean="0"/>
              <a:t>GNode </a:t>
            </a:r>
            <a:r>
              <a:rPr lang="de-DE" sz="1800" b="1" i="1" dirty="0" smtClean="0">
                <a:solidFill>
                  <a:schemeClr val="bg1">
                    <a:lumMod val="65000"/>
                  </a:schemeClr>
                </a:solidFill>
              </a:rPr>
              <a:t> is our defined dataStructure that stores the above constituents</a:t>
            </a:r>
          </a:p>
          <a:p>
            <a:pPr eaLnBrk="1" hangingPunct="1">
              <a:defRPr/>
            </a:pPr>
            <a:r>
              <a:rPr lang="de-DE" sz="1800" b="1" i="1" dirty="0" smtClean="0">
                <a:solidFill>
                  <a:schemeClr val="bg1">
                    <a:lumMod val="65000"/>
                  </a:schemeClr>
                </a:solidFill>
              </a:rPr>
              <a:t>Finally, we define </a:t>
            </a:r>
            <a:r>
              <a:rPr lang="de-DE" sz="1800" b="1" i="1" dirty="0" smtClean="0"/>
              <a:t>vector&lt;pair</a:t>
            </a:r>
            <a:r>
              <a:rPr lang="de-DE" sz="18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i="1" dirty="0" smtClean="0"/>
              <a:t>&lt; SymbolID, vector&lt;Gnode&gt;&gt; ruleSet. </a:t>
            </a:r>
            <a:endParaRPr lang="en-US" sz="1800" dirty="0"/>
          </a:p>
        </p:txBody>
      </p:sp>
      <p:sp>
        <p:nvSpPr>
          <p:cNvPr id="5" name="Textfeld 4"/>
          <p:cNvSpPr txBox="1"/>
          <p:nvPr/>
        </p:nvSpPr>
        <p:spPr>
          <a:xfrm>
            <a:off x="467544" y="422538"/>
            <a:ext cx="85689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Parsing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code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Logic</a:t>
            </a:r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32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2400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2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Shape 60"/>
          <p:cNvGrpSpPr/>
          <p:nvPr/>
        </p:nvGrpSpPr>
        <p:grpSpPr>
          <a:xfrm>
            <a:off x="810135" y="1722108"/>
            <a:ext cx="3718799" cy="781027"/>
            <a:chOff x="2298600" y="1013799"/>
            <a:chExt cx="3718799" cy="821010"/>
          </a:xfrm>
        </p:grpSpPr>
        <p:sp>
          <p:nvSpPr>
            <p:cNvPr id="8" name="Shape 61"/>
            <p:cNvSpPr/>
            <p:nvPr/>
          </p:nvSpPr>
          <p:spPr>
            <a:xfrm>
              <a:off x="2451000" y="1013799"/>
              <a:ext cx="3566399" cy="672599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>
                <a:latin typeface="+mj-lt"/>
              </a:endParaRPr>
            </a:p>
          </p:txBody>
        </p:sp>
        <p:sp>
          <p:nvSpPr>
            <p:cNvPr id="9" name="Shape 62"/>
            <p:cNvSpPr/>
            <p:nvPr/>
          </p:nvSpPr>
          <p:spPr>
            <a:xfrm>
              <a:off x="2374800" y="1088004"/>
              <a:ext cx="3566399" cy="672599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>
                <a:latin typeface="+mj-lt"/>
              </a:endParaRPr>
            </a:p>
          </p:txBody>
        </p:sp>
        <p:sp>
          <p:nvSpPr>
            <p:cNvPr id="10" name="Shape 63"/>
            <p:cNvSpPr/>
            <p:nvPr/>
          </p:nvSpPr>
          <p:spPr>
            <a:xfrm>
              <a:off x="2298600" y="1162210"/>
              <a:ext cx="3566399" cy="672599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>
                <a:latin typeface="+mj-lt"/>
              </a:endParaRPr>
            </a:p>
          </p:txBody>
        </p:sp>
      </p:grpSp>
      <p:grpSp>
        <p:nvGrpSpPr>
          <p:cNvPr id="11" name="Shape 64"/>
          <p:cNvGrpSpPr/>
          <p:nvPr/>
        </p:nvGrpSpPr>
        <p:grpSpPr>
          <a:xfrm>
            <a:off x="888535" y="1977861"/>
            <a:ext cx="3560099" cy="434934"/>
            <a:chOff x="2377000" y="1282644"/>
            <a:chExt cx="3560099" cy="457200"/>
          </a:xfrm>
        </p:grpSpPr>
        <p:sp>
          <p:nvSpPr>
            <p:cNvPr id="12" name="Shape 65"/>
            <p:cNvSpPr txBox="1"/>
            <p:nvPr/>
          </p:nvSpPr>
          <p:spPr>
            <a:xfrm>
              <a:off x="2377000" y="1282644"/>
              <a:ext cx="3560099" cy="4572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buNone/>
              </a:pPr>
              <a:r>
                <a:rPr lang="en-US" sz="1400" dirty="0">
                  <a:latin typeface="+mj-lt"/>
                </a:rPr>
                <a:t>&lt;  </a:t>
              </a:r>
              <a:r>
                <a:rPr lang="en-US" sz="1400" dirty="0" smtClean="0">
                  <a:latin typeface="+mj-lt"/>
                </a:rPr>
                <a:t>	                         </a:t>
              </a:r>
              <a:r>
                <a:rPr lang="en-US" sz="1400" dirty="0">
                  <a:latin typeface="+mj-lt"/>
                </a:rPr>
                <a:t>, </a:t>
              </a:r>
              <a:r>
                <a:rPr lang="en-US" sz="1400" dirty="0" smtClean="0">
                  <a:latin typeface="+mj-lt"/>
                </a:rPr>
                <a:t>                            &gt;				</a:t>
              </a:r>
              <a:endParaRPr lang="en-US" sz="1400" dirty="0">
                <a:latin typeface="+mj-lt"/>
              </a:endParaRPr>
            </a:p>
          </p:txBody>
        </p:sp>
        <p:grpSp>
          <p:nvGrpSpPr>
            <p:cNvPr id="13" name="Shape 66"/>
            <p:cNvGrpSpPr/>
            <p:nvPr/>
          </p:nvGrpSpPr>
          <p:grpSpPr>
            <a:xfrm>
              <a:off x="4543069" y="1285225"/>
              <a:ext cx="955578" cy="408444"/>
              <a:chOff x="4545294" y="2174963"/>
              <a:chExt cx="955578" cy="408444"/>
            </a:xfrm>
          </p:grpSpPr>
          <p:grpSp>
            <p:nvGrpSpPr>
              <p:cNvPr id="17" name="Shape 67"/>
              <p:cNvGrpSpPr/>
              <p:nvPr/>
            </p:nvGrpSpPr>
            <p:grpSpPr>
              <a:xfrm>
                <a:off x="4545294" y="2174963"/>
                <a:ext cx="955578" cy="408444"/>
                <a:chOff x="4469050" y="2218537"/>
                <a:chExt cx="1019175" cy="364812"/>
              </a:xfrm>
            </p:grpSpPr>
            <p:sp>
              <p:nvSpPr>
                <p:cNvPr id="19" name="Shape 68"/>
                <p:cNvSpPr/>
                <p:nvPr/>
              </p:nvSpPr>
              <p:spPr>
                <a:xfrm>
                  <a:off x="4591525" y="2218537"/>
                  <a:ext cx="896700" cy="288599"/>
                </a:xfrm>
                <a:prstGeom prst="rect">
                  <a:avLst/>
                </a:prstGeom>
                <a:solidFill>
                  <a:schemeClr val="lt2"/>
                </a:solidFill>
                <a:ln w="19050" cap="flat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 sz="1400">
                    <a:latin typeface="+mj-lt"/>
                  </a:endParaRPr>
                </a:p>
              </p:txBody>
            </p:sp>
            <p:sp>
              <p:nvSpPr>
                <p:cNvPr id="20" name="Shape 69"/>
                <p:cNvSpPr/>
                <p:nvPr/>
              </p:nvSpPr>
              <p:spPr>
                <a:xfrm>
                  <a:off x="4530287" y="2256643"/>
                  <a:ext cx="896700" cy="288599"/>
                </a:xfrm>
                <a:prstGeom prst="rect">
                  <a:avLst/>
                </a:prstGeom>
                <a:solidFill>
                  <a:schemeClr val="lt2"/>
                </a:solidFill>
                <a:ln w="19050" cap="flat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 sz="1400">
                    <a:latin typeface="+mj-lt"/>
                  </a:endParaRPr>
                </a:p>
              </p:txBody>
            </p:sp>
            <p:sp>
              <p:nvSpPr>
                <p:cNvPr id="21" name="Shape 70"/>
                <p:cNvSpPr/>
                <p:nvPr/>
              </p:nvSpPr>
              <p:spPr>
                <a:xfrm>
                  <a:off x="4469050" y="2294750"/>
                  <a:ext cx="896700" cy="288599"/>
                </a:xfrm>
                <a:prstGeom prst="rect">
                  <a:avLst/>
                </a:prstGeom>
                <a:solidFill>
                  <a:schemeClr val="lt2"/>
                </a:solidFill>
                <a:ln w="19050" cap="flat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 sz="1400">
                    <a:latin typeface="+mj-lt"/>
                  </a:endParaRPr>
                </a:p>
              </p:txBody>
            </p:sp>
          </p:grpSp>
          <p:sp>
            <p:nvSpPr>
              <p:cNvPr id="18" name="Shape 71"/>
              <p:cNvSpPr txBox="1"/>
              <p:nvPr/>
            </p:nvSpPr>
            <p:spPr>
              <a:xfrm>
                <a:off x="4592087" y="2218550"/>
                <a:ext cx="773099" cy="2885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>
                  <a:buNone/>
                </a:pPr>
                <a:r>
                  <a:rPr lang="en-US" sz="1400">
                    <a:latin typeface="+mj-lt"/>
                  </a:rPr>
                  <a:t>GNode</a:t>
                </a:r>
              </a:p>
            </p:txBody>
          </p:sp>
        </p:grpSp>
        <p:grpSp>
          <p:nvGrpSpPr>
            <p:cNvPr id="14" name="Shape 72"/>
            <p:cNvGrpSpPr/>
            <p:nvPr/>
          </p:nvGrpSpPr>
          <p:grpSpPr>
            <a:xfrm>
              <a:off x="2741724" y="1328825"/>
              <a:ext cx="1569300" cy="364841"/>
              <a:chOff x="3334874" y="2612850"/>
              <a:chExt cx="1569300" cy="364841"/>
            </a:xfrm>
          </p:grpSpPr>
          <p:sp>
            <p:nvSpPr>
              <p:cNvPr id="15" name="Shape 73"/>
              <p:cNvSpPr/>
              <p:nvPr/>
            </p:nvSpPr>
            <p:spPr>
              <a:xfrm>
                <a:off x="3334874" y="2654591"/>
                <a:ext cx="1569300" cy="323099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400">
                  <a:latin typeface="+mj-lt"/>
                </a:endParaRPr>
              </a:p>
            </p:txBody>
          </p:sp>
          <p:sp>
            <p:nvSpPr>
              <p:cNvPr id="16" name="Shape 74"/>
              <p:cNvSpPr txBox="1"/>
              <p:nvPr/>
            </p:nvSpPr>
            <p:spPr>
              <a:xfrm>
                <a:off x="3422225" y="2612850"/>
                <a:ext cx="1443000" cy="2885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buNone/>
                </a:pPr>
                <a:r>
                  <a:rPr lang="en-US" sz="1400">
                    <a:latin typeface="+mj-lt"/>
                  </a:rPr>
                  <a:t>“SymbolName”</a:t>
                </a:r>
              </a:p>
            </p:txBody>
          </p:sp>
        </p:grpSp>
      </p:grpSp>
      <p:grpSp>
        <p:nvGrpSpPr>
          <p:cNvPr id="22" name="Shape 80"/>
          <p:cNvGrpSpPr/>
          <p:nvPr/>
        </p:nvGrpSpPr>
        <p:grpSpPr>
          <a:xfrm>
            <a:off x="5442075" y="1639184"/>
            <a:ext cx="2494499" cy="2243399"/>
            <a:chOff x="6381225" y="649375"/>
            <a:chExt cx="2494499" cy="2243399"/>
          </a:xfrm>
        </p:grpSpPr>
        <p:sp>
          <p:nvSpPr>
            <p:cNvPr id="23" name="Shape 81"/>
            <p:cNvSpPr/>
            <p:nvPr/>
          </p:nvSpPr>
          <p:spPr>
            <a:xfrm>
              <a:off x="6381225" y="649375"/>
              <a:ext cx="2494499" cy="2243399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400">
                <a:latin typeface="+mj-lt"/>
              </a:endParaRPr>
            </a:p>
          </p:txBody>
        </p:sp>
        <p:grpSp>
          <p:nvGrpSpPr>
            <p:cNvPr id="24" name="Shape 82"/>
            <p:cNvGrpSpPr/>
            <p:nvPr/>
          </p:nvGrpSpPr>
          <p:grpSpPr>
            <a:xfrm>
              <a:off x="6536569" y="1013764"/>
              <a:ext cx="1597547" cy="364840"/>
              <a:chOff x="6192274" y="1213225"/>
              <a:chExt cx="1569300" cy="364840"/>
            </a:xfrm>
          </p:grpSpPr>
          <p:sp>
            <p:nvSpPr>
              <p:cNvPr id="41" name="Shape 83"/>
              <p:cNvSpPr/>
              <p:nvPr/>
            </p:nvSpPr>
            <p:spPr>
              <a:xfrm>
                <a:off x="6192274" y="1254965"/>
                <a:ext cx="1569300" cy="323099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400">
                  <a:latin typeface="+mj-lt"/>
                </a:endParaRPr>
              </a:p>
            </p:txBody>
          </p:sp>
          <p:sp>
            <p:nvSpPr>
              <p:cNvPr id="42" name="Shape 84"/>
              <p:cNvSpPr txBox="1"/>
              <p:nvPr/>
            </p:nvSpPr>
            <p:spPr>
              <a:xfrm>
                <a:off x="6279625" y="1213225"/>
                <a:ext cx="1443000" cy="2885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buNone/>
                </a:pPr>
                <a:r>
                  <a:rPr lang="en-US" sz="1400" dirty="0">
                    <a:latin typeface="+mj-lt"/>
                  </a:rPr>
                  <a:t>“</a:t>
                </a:r>
                <a:r>
                  <a:rPr lang="en-US" sz="1400" dirty="0" err="1" smtClean="0">
                    <a:latin typeface="+mj-lt"/>
                  </a:rPr>
                  <a:t>functionName</a:t>
                </a:r>
                <a:r>
                  <a:rPr lang="en-US" sz="1400" dirty="0">
                    <a:latin typeface="+mj-lt"/>
                  </a:rPr>
                  <a:t>”</a:t>
                </a:r>
              </a:p>
            </p:txBody>
          </p:sp>
        </p:grpSp>
        <p:grpSp>
          <p:nvGrpSpPr>
            <p:cNvPr id="25" name="Shape 85"/>
            <p:cNvGrpSpPr/>
            <p:nvPr/>
          </p:nvGrpSpPr>
          <p:grpSpPr>
            <a:xfrm>
              <a:off x="6536568" y="2432675"/>
              <a:ext cx="1569300" cy="364840"/>
              <a:chOff x="6192274" y="1213225"/>
              <a:chExt cx="1569300" cy="364840"/>
            </a:xfrm>
          </p:grpSpPr>
          <p:sp>
            <p:nvSpPr>
              <p:cNvPr id="39" name="Shape 86"/>
              <p:cNvSpPr/>
              <p:nvPr/>
            </p:nvSpPr>
            <p:spPr>
              <a:xfrm>
                <a:off x="6192274" y="1254965"/>
                <a:ext cx="1569300" cy="323099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 sz="1400">
                  <a:latin typeface="+mj-lt"/>
                </a:endParaRPr>
              </a:p>
            </p:txBody>
          </p:sp>
          <p:sp>
            <p:nvSpPr>
              <p:cNvPr id="40" name="Shape 87"/>
              <p:cNvSpPr txBox="1"/>
              <p:nvPr/>
            </p:nvSpPr>
            <p:spPr>
              <a:xfrm>
                <a:off x="6485650" y="1213225"/>
                <a:ext cx="1236899" cy="2885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buNone/>
                </a:pPr>
                <a:r>
                  <a:rPr lang="en-US" sz="1400">
                    <a:latin typeface="+mj-lt"/>
                  </a:rPr>
                  <a:t>probability</a:t>
                </a:r>
              </a:p>
            </p:txBody>
          </p:sp>
        </p:grpSp>
        <p:grpSp>
          <p:nvGrpSpPr>
            <p:cNvPr id="26" name="Shape 88"/>
            <p:cNvGrpSpPr/>
            <p:nvPr/>
          </p:nvGrpSpPr>
          <p:grpSpPr>
            <a:xfrm>
              <a:off x="6536569" y="1513326"/>
              <a:ext cx="2045630" cy="485408"/>
              <a:chOff x="6536569" y="1529766"/>
              <a:chExt cx="2045630" cy="485408"/>
            </a:xfrm>
          </p:grpSpPr>
          <p:grpSp>
            <p:nvGrpSpPr>
              <p:cNvPr id="34" name="Shape 89"/>
              <p:cNvGrpSpPr/>
              <p:nvPr/>
            </p:nvGrpSpPr>
            <p:grpSpPr>
              <a:xfrm>
                <a:off x="6536569" y="1529766"/>
                <a:ext cx="1996251" cy="393099"/>
                <a:chOff x="2298600" y="1013799"/>
                <a:chExt cx="3718799" cy="821010"/>
              </a:xfrm>
            </p:grpSpPr>
            <p:sp>
              <p:nvSpPr>
                <p:cNvPr id="36" name="Shape 90"/>
                <p:cNvSpPr/>
                <p:nvPr/>
              </p:nvSpPr>
              <p:spPr>
                <a:xfrm>
                  <a:off x="2451000" y="1013799"/>
                  <a:ext cx="3566399" cy="672599"/>
                </a:xfrm>
                <a:prstGeom prst="rect">
                  <a:avLst/>
                </a:prstGeom>
                <a:solidFill>
                  <a:schemeClr val="lt2"/>
                </a:solidFill>
                <a:ln w="19050" cap="flat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 sz="1400">
                    <a:latin typeface="+mj-lt"/>
                  </a:endParaRPr>
                </a:p>
              </p:txBody>
            </p:sp>
            <p:sp>
              <p:nvSpPr>
                <p:cNvPr id="37" name="Shape 91"/>
                <p:cNvSpPr/>
                <p:nvPr/>
              </p:nvSpPr>
              <p:spPr>
                <a:xfrm>
                  <a:off x="2374800" y="1088004"/>
                  <a:ext cx="3566399" cy="672599"/>
                </a:xfrm>
                <a:prstGeom prst="rect">
                  <a:avLst/>
                </a:prstGeom>
                <a:solidFill>
                  <a:schemeClr val="lt2"/>
                </a:solidFill>
                <a:ln w="19050" cap="flat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 sz="1400">
                    <a:latin typeface="+mj-lt"/>
                  </a:endParaRPr>
                </a:p>
              </p:txBody>
            </p:sp>
            <p:sp>
              <p:nvSpPr>
                <p:cNvPr id="38" name="Shape 92"/>
                <p:cNvSpPr/>
                <p:nvPr/>
              </p:nvSpPr>
              <p:spPr>
                <a:xfrm>
                  <a:off x="2298600" y="1162210"/>
                  <a:ext cx="3566399" cy="672599"/>
                </a:xfrm>
                <a:prstGeom prst="rect">
                  <a:avLst/>
                </a:prstGeom>
                <a:solidFill>
                  <a:schemeClr val="lt2"/>
                </a:solidFill>
                <a:ln w="19050" cap="flat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 sz="1400">
                    <a:latin typeface="+mj-lt"/>
                  </a:endParaRPr>
                </a:p>
              </p:txBody>
            </p:sp>
          </p:grpSp>
          <p:sp>
            <p:nvSpPr>
              <p:cNvPr id="35" name="Shape 93"/>
              <p:cNvSpPr txBox="1"/>
              <p:nvPr/>
            </p:nvSpPr>
            <p:spPr>
              <a:xfrm>
                <a:off x="6541300" y="1557975"/>
                <a:ext cx="2040899" cy="4572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>
                  <a:buNone/>
                </a:pPr>
                <a:r>
                  <a:rPr lang="en-US" sz="1400" dirty="0" smtClean="0">
                    <a:latin typeface="+mj-lt"/>
                  </a:rPr>
                  <a:t>&lt;parameter values&gt;</a:t>
                </a:r>
                <a:endParaRPr lang="en-US" sz="1400" dirty="0">
                  <a:latin typeface="+mj-lt"/>
                </a:endParaRPr>
              </a:p>
            </p:txBody>
          </p:sp>
        </p:grpSp>
        <p:grpSp>
          <p:nvGrpSpPr>
            <p:cNvPr id="27" name="Shape 94"/>
            <p:cNvGrpSpPr/>
            <p:nvPr/>
          </p:nvGrpSpPr>
          <p:grpSpPr>
            <a:xfrm>
              <a:off x="6536569" y="1981054"/>
              <a:ext cx="1996251" cy="393099"/>
              <a:chOff x="6536569" y="1981216"/>
              <a:chExt cx="1996251" cy="393099"/>
            </a:xfrm>
          </p:grpSpPr>
          <p:grpSp>
            <p:nvGrpSpPr>
              <p:cNvPr id="29" name="Shape 95"/>
              <p:cNvGrpSpPr/>
              <p:nvPr/>
            </p:nvGrpSpPr>
            <p:grpSpPr>
              <a:xfrm>
                <a:off x="6536569" y="1981216"/>
                <a:ext cx="1996251" cy="393099"/>
                <a:chOff x="2298600" y="1013799"/>
                <a:chExt cx="3718799" cy="821010"/>
              </a:xfrm>
            </p:grpSpPr>
            <p:sp>
              <p:nvSpPr>
                <p:cNvPr id="31" name="Shape 96"/>
                <p:cNvSpPr/>
                <p:nvPr/>
              </p:nvSpPr>
              <p:spPr>
                <a:xfrm>
                  <a:off x="2451000" y="1013799"/>
                  <a:ext cx="3566399" cy="672599"/>
                </a:xfrm>
                <a:prstGeom prst="rect">
                  <a:avLst/>
                </a:prstGeom>
                <a:solidFill>
                  <a:schemeClr val="lt2"/>
                </a:solidFill>
                <a:ln w="19050" cap="flat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 sz="1400">
                    <a:latin typeface="+mj-lt"/>
                  </a:endParaRPr>
                </a:p>
              </p:txBody>
            </p:sp>
            <p:sp>
              <p:nvSpPr>
                <p:cNvPr id="32" name="Shape 97"/>
                <p:cNvSpPr/>
                <p:nvPr/>
              </p:nvSpPr>
              <p:spPr>
                <a:xfrm>
                  <a:off x="2374800" y="1088004"/>
                  <a:ext cx="3566399" cy="672599"/>
                </a:xfrm>
                <a:prstGeom prst="rect">
                  <a:avLst/>
                </a:prstGeom>
                <a:solidFill>
                  <a:schemeClr val="lt2"/>
                </a:solidFill>
                <a:ln w="19050" cap="flat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 sz="1400">
                    <a:latin typeface="+mj-lt"/>
                  </a:endParaRPr>
                </a:p>
              </p:txBody>
            </p:sp>
            <p:sp>
              <p:nvSpPr>
                <p:cNvPr id="33" name="Shape 98"/>
                <p:cNvSpPr/>
                <p:nvPr/>
              </p:nvSpPr>
              <p:spPr>
                <a:xfrm>
                  <a:off x="2298600" y="1162210"/>
                  <a:ext cx="3566399" cy="672599"/>
                </a:xfrm>
                <a:prstGeom prst="rect">
                  <a:avLst/>
                </a:prstGeom>
                <a:solidFill>
                  <a:schemeClr val="lt2"/>
                </a:solidFill>
                <a:ln w="19050" cap="flat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 sz="1400">
                    <a:latin typeface="+mj-lt"/>
                  </a:endParaRPr>
                </a:p>
              </p:txBody>
            </p:sp>
          </p:grpSp>
          <p:sp>
            <p:nvSpPr>
              <p:cNvPr id="30" name="Shape 99"/>
              <p:cNvSpPr txBox="1"/>
              <p:nvPr/>
            </p:nvSpPr>
            <p:spPr>
              <a:xfrm>
                <a:off x="6577350" y="2012211"/>
                <a:ext cx="1914300" cy="2885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>
                  <a:buNone/>
                </a:pPr>
                <a:r>
                  <a:rPr lang="en-US" sz="1400">
                    <a:latin typeface="+mj-lt"/>
                  </a:rPr>
                  <a:t>“childSymbolNames”</a:t>
                </a:r>
              </a:p>
            </p:txBody>
          </p:sp>
        </p:grpSp>
        <p:sp>
          <p:nvSpPr>
            <p:cNvPr id="28" name="Shape 100"/>
            <p:cNvSpPr txBox="1"/>
            <p:nvPr/>
          </p:nvSpPr>
          <p:spPr>
            <a:xfrm>
              <a:off x="7071025" y="649375"/>
              <a:ext cx="1185299" cy="288599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algn="ctr">
                <a:buNone/>
              </a:pPr>
              <a:r>
                <a:rPr lang="en-US" sz="1400">
                  <a:latin typeface="+mj-lt"/>
                </a:rPr>
                <a:t>Gnode</a:t>
              </a:r>
            </a:p>
          </p:txBody>
        </p:sp>
      </p:grpSp>
      <p:sp>
        <p:nvSpPr>
          <p:cNvPr id="43" name="Textfeld 42"/>
          <p:cNvSpPr txBox="1"/>
          <p:nvPr/>
        </p:nvSpPr>
        <p:spPr>
          <a:xfrm>
            <a:off x="467544" y="422538"/>
            <a:ext cx="85689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Visual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32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2400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5875"/>
            <a:ext cx="8229600" cy="3394075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  <a:defRPr/>
            </a:pPr>
            <a:r>
              <a:rPr lang="de-DE" sz="2400" b="1" i="1" dirty="0" smtClean="0">
                <a:solidFill>
                  <a:schemeClr val="bg1">
                    <a:lumMod val="50000"/>
                  </a:schemeClr>
                </a:solidFill>
              </a:rPr>
              <a:t>Output </a:t>
            </a:r>
            <a:r>
              <a:rPr lang="de-DE" sz="2400" b="1" i="1" dirty="0" err="1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24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50000"/>
                  </a:schemeClr>
                </a:solidFill>
              </a:rPr>
              <a:t>parsing</a:t>
            </a:r>
            <a:endParaRPr lang="de-DE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de-DE" sz="1800" b="1" i="1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de-DE" sz="1800" b="1" i="1" dirty="0" err="1" smtClean="0">
                <a:solidFill>
                  <a:schemeClr val="bg1">
                    <a:lumMod val="65000"/>
                  </a:schemeClr>
                </a:solidFill>
              </a:rPr>
              <a:t>Parsing</a:t>
            </a:r>
            <a:r>
              <a:rPr lang="de-DE" sz="1800" b="1" i="1" dirty="0" smtClean="0">
                <a:solidFill>
                  <a:schemeClr val="bg1">
                    <a:lumMod val="65000"/>
                  </a:schemeClr>
                </a:solidFill>
              </a:rPr>
              <a:t> results in populating the </a:t>
            </a:r>
            <a:r>
              <a:rPr lang="de-DE" sz="1800" b="1" i="1" dirty="0" smtClean="0">
                <a:solidFill>
                  <a:schemeClr val="accent2">
                    <a:lumMod val="75000"/>
                  </a:schemeClr>
                </a:solidFill>
              </a:rPr>
              <a:t>vector&lt;pair&lt; SymbolID, vector&lt;Gnode&gt;&gt; ruleSet. 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de-DE" sz="1800" b="1" i="1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de-DE" sz="1800" b="1" i="1" dirty="0" smtClean="0">
                <a:solidFill>
                  <a:schemeClr val="bg1">
                    <a:lumMod val="65000"/>
                  </a:schemeClr>
                </a:solidFill>
              </a:rPr>
              <a:t>This map is the dataStructure used by the subsequent Modelling </a:t>
            </a:r>
            <a:r>
              <a:rPr lang="de-DE" sz="1800" b="1" i="1" dirty="0" err="1" smtClean="0">
                <a:solidFill>
                  <a:schemeClr val="bg1">
                    <a:lumMod val="65000"/>
                  </a:schemeClr>
                </a:solidFill>
              </a:rPr>
              <a:t>step</a:t>
            </a:r>
            <a:r>
              <a:rPr lang="de-DE" sz="1800" b="1" i="1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eaLnBrk="1" hangingPunct="1">
              <a:buFont typeface="Arial" charset="0"/>
              <a:buNone/>
              <a:defRPr/>
            </a:pPr>
            <a:endParaRPr lang="de-DE" sz="1800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Wingdings" pitchFamily="2" charset="2"/>
              <a:buChar char="§"/>
              <a:defRPr/>
            </a:pPr>
            <a:r>
              <a:rPr lang="de-DE" sz="1400" b="1" i="1" dirty="0" smtClean="0">
                <a:solidFill>
                  <a:schemeClr val="bg1">
                    <a:lumMod val="65000"/>
                  </a:schemeClr>
                </a:solidFill>
              </a:rPr>
              <a:t>The keyword SymbolID is used to query the map, so it is essenially unique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400" b="1" i="1" dirty="0" smtClean="0">
                <a:solidFill>
                  <a:schemeClr val="bg1">
                    <a:lumMod val="65000"/>
                  </a:schemeClr>
                </a:solidFill>
              </a:rPr>
              <a:t>All the functions applied on this symbol are stored in the vector of Gnode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de-DE" sz="1400" b="1" i="1" dirty="0" smtClean="0">
                <a:solidFill>
                  <a:schemeClr val="bg1">
                    <a:lumMod val="65000"/>
                  </a:schemeClr>
                </a:solidFill>
              </a:rPr>
              <a:t>So, one Gnode only stores the information of one function, also its probability</a:t>
            </a:r>
            <a:endParaRPr lang="de-DE" sz="1400" b="1" i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eaLnBrk="1" hangingPunct="1">
              <a:buFont typeface="Arial" charset="0"/>
              <a:buNone/>
              <a:defRPr/>
            </a:pPr>
            <a:endParaRPr lang="en-US" sz="1800" b="1" i="1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467544" y="42253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Results</a:t>
            </a:r>
            <a:endParaRPr lang="de-DE" sz="2400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16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/>
        </p:nvSpPr>
        <p:spPr>
          <a:xfrm>
            <a:off x="3708400" y="1301750"/>
            <a:ext cx="4319700" cy="138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r>
              <a:rPr lang="en-US" sz="2400" b="1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Modeling:</a:t>
            </a:r>
            <a:endParaRPr lang="en-US" sz="2400" b="1" i="0" u="none" strike="noStrike" cap="none" baseline="0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400" b="1" i="0" u="none" strike="noStrike" cap="none" baseline="0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r>
              <a:rPr lang="en-US" sz="1800" b="1" i="1" dirty="0" err="1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Ruotong</a:t>
            </a:r>
            <a:r>
              <a:rPr lang="en-US" sz="1800" b="1" i="1" dirty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 Li</a:t>
            </a:r>
          </a:p>
          <a:p>
            <a:endParaRPr lang="en-US" sz="1800" b="1" i="1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29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67544" y="422538"/>
            <a:ext cx="856895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Tasks</a:t>
            </a:r>
          </a:p>
          <a:p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b="1" i="1" dirty="0" smtClean="0">
                <a:solidFill>
                  <a:schemeClr val="bg1">
                    <a:lumMod val="50000"/>
                  </a:schemeClr>
                </a:solidFill>
              </a:rPr>
              <a:t>Read 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rule from rule set </a:t>
            </a:r>
            <a:r>
              <a:rPr lang="en-US" sz="2400" b="1" i="1" dirty="0" smtClean="0">
                <a:solidFill>
                  <a:schemeClr val="bg1">
                    <a:lumMod val="50000"/>
                  </a:schemeClr>
                </a:solidFill>
              </a:rPr>
              <a:t>I got 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from Parsing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400" b="1" i="1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apply </a:t>
            </a:r>
            <a:r>
              <a:rPr lang="en-US" sz="2400" b="1" i="1" dirty="0" err="1">
                <a:solidFill>
                  <a:schemeClr val="bg1">
                    <a:lumMod val="50000"/>
                  </a:schemeClr>
                </a:solidFill>
              </a:rPr>
              <a:t>GNode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 on </a:t>
            </a:r>
            <a:r>
              <a:rPr lang="en-US" sz="2400" b="1" i="1" dirty="0">
                <a:solidFill>
                  <a:schemeClr val="accent2"/>
                </a:solidFill>
              </a:rPr>
              <a:t>Symbols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400" b="1" i="1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store new created Symbols into the </a:t>
            </a:r>
            <a:r>
              <a:rPr lang="en-US" sz="2400" b="1" i="1" dirty="0">
                <a:solidFill>
                  <a:schemeClr val="accent2"/>
                </a:solidFill>
              </a:rPr>
              <a:t>deviation tree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de-DE" sz="2400" b="1" i="1" dirty="0">
              <a:solidFill>
                <a:schemeClr val="bg1">
                  <a:lumMod val="50000"/>
                </a:schemeClr>
              </a:solidFill>
            </a:endParaRPr>
          </a:p>
          <a:p>
            <a:pPr marL="1714500" lvl="3" indent="-342900">
              <a:buFont typeface="Wingdings" pitchFamily="2" charset="2"/>
              <a:buChar char="§"/>
            </a:pPr>
            <a:endParaRPr lang="de-DE" sz="2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6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67544" y="913819"/>
            <a:ext cx="7992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Team 2:</a:t>
            </a: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Naurin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Jamil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Ruotong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Li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Nicola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Krombach</a:t>
            </a:r>
            <a:endParaRPr lang="de-DE" sz="2400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Jonas Abert	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8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467544" y="422538"/>
            <a:ext cx="8568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do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it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3" name="Shape 43"/>
          <p:cNvCxnSpPr/>
          <p:nvPr/>
        </p:nvCxnSpPr>
        <p:spPr>
          <a:xfrm>
            <a:off x="0" y="411162"/>
            <a:ext cx="9144000" cy="0"/>
          </a:xfrm>
          <a:prstGeom prst="straightConnector1">
            <a:avLst/>
          </a:prstGeom>
          <a:noFill/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4" name="Shape 44"/>
          <p:cNvCxnSpPr/>
          <p:nvPr/>
        </p:nvCxnSpPr>
        <p:spPr>
          <a:xfrm>
            <a:off x="0" y="4659312"/>
            <a:ext cx="9144000" cy="0"/>
          </a:xfrm>
          <a:prstGeom prst="straightConnector1">
            <a:avLst/>
          </a:prstGeom>
          <a:noFill/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5" name="Shape 45"/>
          <p:cNvSpPr txBox="1"/>
          <p:nvPr/>
        </p:nvSpPr>
        <p:spPr>
          <a:xfrm>
            <a:off x="597850" y="3642052"/>
            <a:ext cx="7646558" cy="80190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Idea:  </a:t>
            </a:r>
          </a:p>
          <a:p>
            <a:pPr indent="457200"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take the pair one by one to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GNode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on the </a:t>
            </a:r>
            <a:r>
              <a:rPr lang="en-US" b="1" dirty="0" err="1">
                <a:solidFill>
                  <a:schemeClr val="accent2"/>
                </a:solidFill>
              </a:rPr>
              <a:t>tree_elements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3"/>
          <a:srcRect l="-3776" t="-4032" r="-4121" b="-3784"/>
          <a:stretch/>
        </p:blipFill>
        <p:spPr>
          <a:xfrm>
            <a:off x="4472450" y="1051375"/>
            <a:ext cx="4185900" cy="2349899"/>
          </a:xfrm>
          <a:prstGeom prst="rect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" name="Shape 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4475" y="1501725"/>
            <a:ext cx="35052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/>
          <p:nvPr/>
        </p:nvSpPr>
        <p:spPr>
          <a:xfrm rot="10800000" flipH="1">
            <a:off x="2288300" y="2326275"/>
            <a:ext cx="2107800" cy="755699"/>
          </a:xfrm>
          <a:prstGeom prst="bentArrow">
            <a:avLst>
              <a:gd name="adj1" fmla="val 12882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Shape 49"/>
          <p:cNvSpPr txBox="1"/>
          <p:nvPr/>
        </p:nvSpPr>
        <p:spPr>
          <a:xfrm>
            <a:off x="597850" y="3081974"/>
            <a:ext cx="5198286" cy="10739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Task: </a:t>
            </a:r>
          </a:p>
          <a:p>
            <a:pPr indent="457200"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using the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ruleset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to create a  </a:t>
            </a:r>
            <a:r>
              <a:rPr lang="en-US" b="1" dirty="0">
                <a:solidFill>
                  <a:schemeClr val="accent2"/>
                </a:solidFill>
              </a:rPr>
              <a:t>deviation tree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x="587525" y="546300"/>
            <a:ext cx="3657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67544" y="422538"/>
            <a:ext cx="8568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is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/>
                </a:solidFill>
              </a:rPr>
              <a:t>tree_element</a:t>
            </a:r>
            <a:r>
              <a:rPr lang="de-DE" sz="3200" b="1" dirty="0" smtClean="0">
                <a:solidFill>
                  <a:schemeClr val="accent2"/>
                </a:solidFill>
              </a:rPr>
              <a:t>?</a:t>
            </a:r>
          </a:p>
          <a:p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046574"/>
            <a:ext cx="7283152" cy="45495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Symbol 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800" dirty="0"/>
          </a:p>
          <a:p>
            <a:pPr lvl="0" rtl="0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it is the basic element of the deviation 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</a:rPr>
              <a:t>tree</a:t>
            </a:r>
            <a:endParaRPr lang="en-US" sz="1800" b="1" dirty="0">
              <a:solidFill>
                <a:schemeClr val="bg1">
                  <a:lumMod val="65000"/>
                </a:schemeClr>
              </a:solidFill>
            </a:endParaRPr>
          </a:p>
          <a:p>
            <a:pPr lvl="0" rtl="0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it represents the simple 1D, 2D or 3D elements</a:t>
            </a:r>
          </a:p>
          <a:p>
            <a:pPr marL="1200150" lvl="0" indent="-285750" rtl="0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lines, plane and 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</a:rPr>
              <a:t>boxes</a:t>
            </a:r>
            <a:endParaRPr lang="en-US" sz="1800" b="1" dirty="0">
              <a:solidFill>
                <a:schemeClr val="bg1">
                  <a:lumMod val="65000"/>
                </a:schemeClr>
              </a:solidFill>
            </a:endParaRPr>
          </a:p>
          <a:p>
            <a:pPr lvl="0" rtl="0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it contains element 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</a:rPr>
              <a:t>atributes</a:t>
            </a:r>
            <a:endParaRPr lang="en-US" sz="1800" b="1" dirty="0">
              <a:solidFill>
                <a:schemeClr val="bg1">
                  <a:lumMod val="65000"/>
                </a:schemeClr>
              </a:solidFill>
            </a:endParaRPr>
          </a:p>
          <a:p>
            <a:pPr marL="1200150" lvl="0" indent="-285750" rtl="0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position, scale, name </a:t>
            </a:r>
          </a:p>
          <a:p>
            <a:pPr lvl="0" rtl="0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it can apply rules to create new Symbols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6" name="Shape 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99484" y="1131590"/>
            <a:ext cx="3476625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719725" y="625325"/>
            <a:ext cx="3657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10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2971200"/>
            <a:ext cx="8229600" cy="16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sz="1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0" rtl="0"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The tree contains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all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Symbols created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in the process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</a:rPr>
              <a:t>odes 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in the tree are 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</a:rPr>
              <a:t>Symbols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</a:rPr>
              <a:t>Get </a:t>
            </a:r>
            <a:r>
              <a:rPr lang="en-US" sz="1800" b="1" dirty="0" err="1" smtClean="0">
                <a:solidFill>
                  <a:schemeClr val="bg1">
                    <a:lumMod val="65000"/>
                  </a:schemeClr>
                </a:solidFill>
              </a:rPr>
              <a:t>child_node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</a:rPr>
              <a:t> by applying </a:t>
            </a:r>
            <a:r>
              <a:rPr lang="en-US" sz="1800" b="1" dirty="0" err="1" smtClean="0">
                <a:solidFill>
                  <a:schemeClr val="bg1">
                    <a:lumMod val="65000"/>
                  </a:schemeClr>
                </a:solidFill>
              </a:rPr>
              <a:t>Gnode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en-US" sz="1800" b="1" dirty="0" err="1" smtClean="0">
                <a:solidFill>
                  <a:schemeClr val="bg1">
                    <a:lumMod val="65000"/>
                  </a:schemeClr>
                </a:solidFill>
              </a:rPr>
              <a:t>parent_node</a:t>
            </a:r>
            <a:endParaRPr lang="en-US" sz="18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8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8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15099" y="999950"/>
            <a:ext cx="3482250" cy="19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107504" y="1097275"/>
            <a:ext cx="2334796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what it looks like: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60232" y="1097275"/>
            <a:ext cx="2220250" cy="20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4992324" y="1097275"/>
            <a:ext cx="2099955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what it really is: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67544" y="42253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is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accent2"/>
                </a:solidFill>
              </a:rPr>
              <a:t>deviation</a:t>
            </a:r>
            <a:r>
              <a:rPr lang="de-DE" sz="3200" b="1" dirty="0" smtClean="0">
                <a:solidFill>
                  <a:schemeClr val="accent2"/>
                </a:solidFill>
              </a:rPr>
              <a:t> </a:t>
            </a:r>
            <a:r>
              <a:rPr lang="de-DE" sz="3200" b="1" dirty="0" err="1" smtClean="0">
                <a:solidFill>
                  <a:schemeClr val="accent2"/>
                </a:solidFill>
              </a:rPr>
              <a:t>tree</a:t>
            </a:r>
            <a:r>
              <a:rPr lang="de-DE" sz="3200" b="1" dirty="0" smtClean="0">
                <a:solidFill>
                  <a:schemeClr val="accent2"/>
                </a:solidFill>
              </a:rPr>
              <a:t>?</a:t>
            </a:r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" name="Gerade Verbindung 9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82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33400" y="1047750"/>
            <a:ext cx="4470648" cy="31801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</a:rPr>
              <a:t>take 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a rule from the rule 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</a:rPr>
              <a:t>set</a:t>
            </a:r>
          </a:p>
          <a:p>
            <a:pPr>
              <a:buFont typeface="Wingdings" pitchFamily="2" charset="2"/>
              <a:buChar char="§"/>
            </a:pPr>
            <a:endParaRPr lang="en-US" sz="1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buFont typeface="Wingdings" pitchFamily="2" charset="2"/>
              <a:buChar char="§"/>
            </a:pP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</a:rPr>
              <a:t>search 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</a:rPr>
              <a:t>Sybmol_ID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” through the tree, mark them</a:t>
            </a:r>
          </a:p>
          <a:p>
            <a:pPr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apply 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</a:rPr>
              <a:t>GNode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(s) on marked 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</a:rPr>
              <a:t>Sybmols</a:t>
            </a:r>
            <a:endParaRPr lang="en-US" sz="1800" b="1" dirty="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buFont typeface="Wingdings" pitchFamily="2" charset="2"/>
              <a:buChar char="§"/>
            </a:pP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</a:rPr>
              <a:t>append 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</a:rPr>
              <a:t>childSymbol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 with the function</a:t>
            </a:r>
          </a:p>
          <a:p>
            <a:pPr marL="0" indent="0">
              <a:buNone/>
            </a:pPr>
            <a:endParaRPr lang="en-US" sz="18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71600" y="1564697"/>
            <a:ext cx="2482825" cy="47746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533400" y="2107425"/>
            <a:ext cx="4667399" cy="232065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457200">
              <a:buNone/>
            </a:pPr>
            <a:endParaRPr lang="en-US" dirty="0"/>
          </a:p>
        </p:txBody>
      </p:sp>
      <p:pic>
        <p:nvPicPr>
          <p:cNvPr id="77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71600" y="3835267"/>
            <a:ext cx="4754756" cy="37038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533400" y="3041600"/>
            <a:ext cx="46673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buNone/>
            </a:pPr>
            <a:endParaRPr lang="en-US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995934" y="1139534"/>
            <a:ext cx="2680123" cy="2421569"/>
            <a:chOff x="5067175" y="392562"/>
            <a:chExt cx="3839597" cy="3469187"/>
          </a:xfrm>
        </p:grpSpPr>
        <p:pic>
          <p:nvPicPr>
            <p:cNvPr id="72" name="Shape 7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368787" y="392562"/>
              <a:ext cx="3267075" cy="303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Shape 79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7396950" y="2420875"/>
              <a:ext cx="1509822" cy="888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Shape 80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7639975" y="2107425"/>
              <a:ext cx="1023775" cy="389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81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5067175" y="2973175"/>
              <a:ext cx="1509822" cy="888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Shape 82"/>
            <p:cNvPicPr preferRelativeResize="0"/>
            <p:nvPr/>
          </p:nvPicPr>
          <p:blipFill rotWithShape="1">
            <a:blip r:embed="rId7"/>
            <a:srcRect/>
            <a:stretch/>
          </p:blipFill>
          <p:spPr>
            <a:xfrm>
              <a:off x="5368800" y="2641750"/>
              <a:ext cx="1071000" cy="368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Textfeld 13"/>
          <p:cNvSpPr txBox="1"/>
          <p:nvPr/>
        </p:nvSpPr>
        <p:spPr>
          <a:xfrm>
            <a:off x="467544" y="42253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is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tree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created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cxnSp>
        <p:nvCxnSpPr>
          <p:cNvPr id="15" name="Gerade Verbindung 14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C:\Users\Jonas\Desktop\Präsentation\tre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15" y="577225"/>
            <a:ext cx="5743385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Shape 87"/>
          <p:cNvSpPr/>
          <p:nvPr/>
        </p:nvSpPr>
        <p:spPr>
          <a:xfrm>
            <a:off x="2112992" y="1144150"/>
            <a:ext cx="1784099" cy="829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8" name="Shape 88"/>
          <p:cNvCxnSpPr/>
          <p:nvPr/>
        </p:nvCxnSpPr>
        <p:spPr>
          <a:xfrm>
            <a:off x="0" y="411162"/>
            <a:ext cx="9144000" cy="0"/>
          </a:xfrm>
          <a:prstGeom prst="straightConnector1">
            <a:avLst/>
          </a:prstGeom>
          <a:noFill/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89" name="Shape 89"/>
          <p:cNvCxnSpPr/>
          <p:nvPr/>
        </p:nvCxnSpPr>
        <p:spPr>
          <a:xfrm>
            <a:off x="0" y="4659312"/>
            <a:ext cx="9144000" cy="0"/>
          </a:xfrm>
          <a:prstGeom prst="straightConnector1">
            <a:avLst/>
          </a:prstGeom>
          <a:noFill/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0" name="Shape 90"/>
          <p:cNvSpPr txBox="1"/>
          <p:nvPr/>
        </p:nvSpPr>
        <p:spPr>
          <a:xfrm>
            <a:off x="453525" y="577225"/>
            <a:ext cx="3830443" cy="38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Let’s start it with a box:</a:t>
            </a:r>
          </a:p>
        </p:txBody>
      </p:sp>
      <p:sp>
        <p:nvSpPr>
          <p:cNvPr id="91" name="Shape 91"/>
          <p:cNvSpPr/>
          <p:nvPr/>
        </p:nvSpPr>
        <p:spPr>
          <a:xfrm>
            <a:off x="1298325" y="1382100"/>
            <a:ext cx="572099" cy="572099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2105750" y="1166750"/>
            <a:ext cx="2466250" cy="78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position	(0, 0, 0 )</a:t>
            </a:r>
          </a:p>
          <a:p>
            <a:pPr lvl="0" rtl="0"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scale 	(1, 1, 1 )</a:t>
            </a:r>
          </a:p>
          <a:p>
            <a:pPr lvl="0" rtl="0"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name 	“start” </a:t>
            </a:r>
          </a:p>
        </p:txBody>
      </p:sp>
      <p:sp>
        <p:nvSpPr>
          <p:cNvPr id="93" name="Shape 93"/>
          <p:cNvSpPr/>
          <p:nvPr/>
        </p:nvSpPr>
        <p:spPr>
          <a:xfrm>
            <a:off x="1394100" y="2078025"/>
            <a:ext cx="277500" cy="555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1817000" y="2099030"/>
            <a:ext cx="2250944" cy="35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start.sale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( s1, s2, s3, “lot”)</a:t>
            </a:r>
          </a:p>
        </p:txBody>
      </p:sp>
      <p:grpSp>
        <p:nvGrpSpPr>
          <p:cNvPr id="102" name="Shape 102"/>
          <p:cNvGrpSpPr/>
          <p:nvPr/>
        </p:nvGrpSpPr>
        <p:grpSpPr>
          <a:xfrm>
            <a:off x="917325" y="2779475"/>
            <a:ext cx="4956401" cy="973800"/>
            <a:chOff x="917325" y="2779475"/>
            <a:chExt cx="4956401" cy="973800"/>
          </a:xfrm>
        </p:grpSpPr>
        <p:sp>
          <p:nvSpPr>
            <p:cNvPr id="103" name="Shape 103"/>
            <p:cNvSpPr/>
            <p:nvPr/>
          </p:nvSpPr>
          <p:spPr>
            <a:xfrm>
              <a:off x="3736226" y="2779475"/>
              <a:ext cx="2137499" cy="829199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04" name="Shape 104"/>
            <p:cNvGrpSpPr/>
            <p:nvPr/>
          </p:nvGrpSpPr>
          <p:grpSpPr>
            <a:xfrm>
              <a:off x="917325" y="2779475"/>
              <a:ext cx="4949149" cy="973800"/>
              <a:chOff x="917325" y="2779475"/>
              <a:chExt cx="4949149" cy="973800"/>
            </a:xfrm>
          </p:grpSpPr>
          <p:sp>
            <p:nvSpPr>
              <p:cNvPr id="105" name="Shape 105"/>
              <p:cNvSpPr txBox="1"/>
              <p:nvPr/>
            </p:nvSpPr>
            <p:spPr>
              <a:xfrm>
                <a:off x="3728975" y="2802075"/>
                <a:ext cx="2137499" cy="7874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position	(0, 0, 0 )</a:t>
                </a:r>
              </a:p>
              <a:p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scale 	(s1, s2, s3 )</a:t>
                </a:r>
              </a:p>
              <a:p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name 	“lot” </a:t>
                </a:r>
              </a:p>
            </p:txBody>
          </p:sp>
          <p:grpSp>
            <p:nvGrpSpPr>
              <p:cNvPr id="106" name="Shape 106"/>
              <p:cNvGrpSpPr/>
              <p:nvPr/>
            </p:nvGrpSpPr>
            <p:grpSpPr>
              <a:xfrm>
                <a:off x="917325" y="2779475"/>
                <a:ext cx="2602800" cy="973800"/>
                <a:chOff x="917325" y="2779475"/>
                <a:chExt cx="2602800" cy="973800"/>
              </a:xfrm>
            </p:grpSpPr>
            <p:sp>
              <p:nvSpPr>
                <p:cNvPr id="107" name="Shape 107"/>
                <p:cNvSpPr/>
                <p:nvPr/>
              </p:nvSpPr>
              <p:spPr>
                <a:xfrm>
                  <a:off x="917325" y="2779475"/>
                  <a:ext cx="2602800" cy="973800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FF00"/>
                </a:solidFill>
                <a:ln w="19050" cap="flat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8" name="Shape 108"/>
                <p:cNvSpPr txBox="1"/>
                <p:nvPr/>
              </p:nvSpPr>
              <p:spPr>
                <a:xfrm>
                  <a:off x="1816999" y="3198425"/>
                  <a:ext cx="1188041" cy="351600"/>
                </a:xfrm>
                <a:prstGeom prst="rect">
                  <a:avLst/>
                </a:prstGeom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pPr lvl="0" rtl="0">
                    <a:buNone/>
                  </a:pPr>
                  <a:r>
                    <a:rPr lang="en-US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lot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3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 descr="C:\Users\Jonas\Desktop\Präsentation\tre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15" y="577226"/>
            <a:ext cx="5743385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Shape 114"/>
          <p:cNvCxnSpPr/>
          <p:nvPr/>
        </p:nvCxnSpPr>
        <p:spPr>
          <a:xfrm>
            <a:off x="0" y="411162"/>
            <a:ext cx="9144000" cy="0"/>
          </a:xfrm>
          <a:prstGeom prst="straightConnector1">
            <a:avLst/>
          </a:prstGeom>
          <a:noFill/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15" name="Shape 115"/>
          <p:cNvCxnSpPr/>
          <p:nvPr/>
        </p:nvCxnSpPr>
        <p:spPr>
          <a:xfrm>
            <a:off x="0" y="4659312"/>
            <a:ext cx="9144000" cy="0"/>
          </a:xfrm>
          <a:prstGeom prst="straightConnector1">
            <a:avLst/>
          </a:prstGeom>
          <a:noFill/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7" name="Shape 117"/>
          <p:cNvSpPr/>
          <p:nvPr/>
        </p:nvSpPr>
        <p:spPr>
          <a:xfrm>
            <a:off x="1394100" y="2078025"/>
            <a:ext cx="277500" cy="69449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958550" y="1014925"/>
            <a:ext cx="2602800" cy="9738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676776" y="1011025"/>
            <a:ext cx="2137499" cy="829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3669525" y="1033625"/>
            <a:ext cx="2137499" cy="78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position	(0, 0, 0 )</a:t>
            </a:r>
          </a:p>
          <a:p>
            <a:pPr lvl="0" rtl="0"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scale 	(s1, s2, s3 )</a:t>
            </a:r>
          </a:p>
          <a:p>
            <a:pPr lvl="0" rtl="0"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name 	“lot” 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1696125" y="2200325"/>
            <a:ext cx="56951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subDiv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(“X”,  d1, d2, d3 , “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</a:rPr>
              <a:t>faceds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”, “epsilon”, “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</a:rPr>
              <a:t>sidewing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”)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1422450" y="1463675"/>
            <a:ext cx="742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lot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958550" y="1004495"/>
            <a:ext cx="2602800" cy="973800"/>
            <a:chOff x="917325" y="2779475"/>
            <a:chExt cx="2602800" cy="973800"/>
          </a:xfrm>
        </p:grpSpPr>
        <p:sp>
          <p:nvSpPr>
            <p:cNvPr id="131" name="Shape 131"/>
            <p:cNvSpPr/>
            <p:nvPr/>
          </p:nvSpPr>
          <p:spPr>
            <a:xfrm>
              <a:off x="917325" y="2779475"/>
              <a:ext cx="2602800" cy="973800"/>
            </a:xfrm>
            <a:prstGeom prst="cube">
              <a:avLst>
                <a:gd name="adj" fmla="val 25000"/>
              </a:avLst>
            </a:prstGeom>
            <a:solidFill>
              <a:srgbClr val="FF0000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 txBox="1"/>
            <p:nvPr/>
          </p:nvSpPr>
          <p:spPr>
            <a:xfrm>
              <a:off x="1817000" y="3198425"/>
              <a:ext cx="436500" cy="3516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buNone/>
              </a:pPr>
              <a:r>
                <a:rPr lang="en-US"/>
                <a:t>lot</a:t>
              </a:r>
            </a:p>
          </p:txBody>
        </p:sp>
      </p:grpSp>
      <p:grpSp>
        <p:nvGrpSpPr>
          <p:cNvPr id="140" name="Shape 140"/>
          <p:cNvGrpSpPr/>
          <p:nvPr/>
        </p:nvGrpSpPr>
        <p:grpSpPr>
          <a:xfrm>
            <a:off x="625125" y="2772525"/>
            <a:ext cx="4012824" cy="1865137"/>
            <a:chOff x="625125" y="2772525"/>
            <a:chExt cx="4012824" cy="1865137"/>
          </a:xfrm>
        </p:grpSpPr>
        <p:pic>
          <p:nvPicPr>
            <p:cNvPr id="141" name="Shape 14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25125" y="2772525"/>
              <a:ext cx="3403449" cy="1055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" name="Shape 142"/>
            <p:cNvGrpSpPr/>
            <p:nvPr/>
          </p:nvGrpSpPr>
          <p:grpSpPr>
            <a:xfrm>
              <a:off x="625125" y="3850162"/>
              <a:ext cx="4012824" cy="787499"/>
              <a:chOff x="625125" y="3924875"/>
              <a:chExt cx="4012824" cy="787499"/>
            </a:xfrm>
          </p:grpSpPr>
          <p:sp>
            <p:nvSpPr>
              <p:cNvPr id="143" name="Shape 143"/>
              <p:cNvSpPr txBox="1"/>
              <p:nvPr/>
            </p:nvSpPr>
            <p:spPr>
              <a:xfrm>
                <a:off x="1893000" y="3924875"/>
                <a:ext cx="1226699" cy="787499"/>
              </a:xfrm>
              <a:prstGeom prst="rect">
                <a:avLst/>
              </a:prstGeom>
              <a:solidFill>
                <a:srgbClr val="EFEFEF"/>
              </a:solidFill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buNone/>
                </a:pPr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(d1, 0, 0 )</a:t>
                </a:r>
              </a:p>
              <a:p>
                <a:pPr lvl="0" rtl="0">
                  <a:buNone/>
                </a:pPr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(d2, s2, s3 )</a:t>
                </a:r>
              </a:p>
              <a:p>
                <a:pPr lvl="0" rtl="0">
                  <a:buNone/>
                </a:pPr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“epsilon” </a:t>
                </a:r>
              </a:p>
            </p:txBody>
          </p:sp>
          <p:sp>
            <p:nvSpPr>
              <p:cNvPr id="144" name="Shape 144"/>
              <p:cNvSpPr txBox="1"/>
              <p:nvPr/>
            </p:nvSpPr>
            <p:spPr>
              <a:xfrm>
                <a:off x="625125" y="3924875"/>
                <a:ext cx="1226699" cy="787499"/>
              </a:xfrm>
              <a:prstGeom prst="rect">
                <a:avLst/>
              </a:prstGeom>
              <a:solidFill>
                <a:srgbClr val="EFEFEF"/>
              </a:solidFill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1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(0, </a:t>
                </a:r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0, 0 )</a:t>
                </a:r>
              </a:p>
              <a:p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(d1, s2, s3 )</a:t>
                </a:r>
              </a:p>
              <a:p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“faced” </a:t>
                </a:r>
              </a:p>
            </p:txBody>
          </p:sp>
          <p:sp>
            <p:nvSpPr>
              <p:cNvPr id="145" name="Shape 145"/>
              <p:cNvSpPr txBox="1"/>
              <p:nvPr/>
            </p:nvSpPr>
            <p:spPr>
              <a:xfrm>
                <a:off x="3219850" y="3924875"/>
                <a:ext cx="1418099" cy="787499"/>
              </a:xfrm>
              <a:prstGeom prst="rect">
                <a:avLst/>
              </a:prstGeom>
              <a:solidFill>
                <a:srgbClr val="EFEFEF"/>
              </a:solidFill>
              <a:ln w="9525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buNone/>
                </a:pPr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( d1+d2, 0, 0 )</a:t>
                </a:r>
              </a:p>
              <a:p>
                <a:pPr lvl="0" rtl="0">
                  <a:buNone/>
                </a:pPr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(d3, s2, s3 )</a:t>
                </a:r>
              </a:p>
              <a:p>
                <a:pPr lvl="0" rtl="0">
                  <a:buNone/>
                </a:pPr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“</a:t>
                </a:r>
                <a:r>
                  <a:rPr lang="en-US" sz="1400" b="1" dirty="0" err="1">
                    <a:solidFill>
                      <a:schemeClr val="bg1">
                        <a:lumMod val="50000"/>
                      </a:schemeClr>
                    </a:solidFill>
                  </a:rPr>
                  <a:t>sidewing</a:t>
                </a:r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” </a:t>
                </a:r>
              </a:p>
            </p:txBody>
          </p:sp>
        </p:grpSp>
      </p:grpSp>
      <p:sp>
        <p:nvSpPr>
          <p:cNvPr id="58" name="Shape 90"/>
          <p:cNvSpPr txBox="1"/>
          <p:nvPr/>
        </p:nvSpPr>
        <p:spPr>
          <a:xfrm>
            <a:off x="453525" y="577225"/>
            <a:ext cx="3830443" cy="38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then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3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Jonas\Desktop\Präsentation\tre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15" y="577226"/>
            <a:ext cx="5743385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Shape 15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7504" y="2825125"/>
            <a:ext cx="3467650" cy="149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>
            <a:off x="0" y="411162"/>
            <a:ext cx="9144000" cy="0"/>
          </a:xfrm>
          <a:prstGeom prst="straightConnector1">
            <a:avLst/>
          </a:prstGeom>
          <a:noFill/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52" name="Shape 152"/>
          <p:cNvCxnSpPr/>
          <p:nvPr/>
        </p:nvCxnSpPr>
        <p:spPr>
          <a:xfrm>
            <a:off x="0" y="4659312"/>
            <a:ext cx="9144000" cy="0"/>
          </a:xfrm>
          <a:prstGeom prst="straightConnector1">
            <a:avLst/>
          </a:prstGeom>
          <a:noFill/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53" name="Shape 153"/>
          <p:cNvSpPr txBox="1"/>
          <p:nvPr/>
        </p:nvSpPr>
        <p:spPr>
          <a:xfrm>
            <a:off x="453525" y="577225"/>
            <a:ext cx="3062399" cy="38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US" dirty="0"/>
          </a:p>
        </p:txBody>
      </p:sp>
      <p:sp>
        <p:nvSpPr>
          <p:cNvPr id="154" name="Shape 154"/>
          <p:cNvSpPr/>
          <p:nvPr/>
        </p:nvSpPr>
        <p:spPr>
          <a:xfrm>
            <a:off x="1394100" y="2078025"/>
            <a:ext cx="277500" cy="69449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1067750" y="1034975"/>
            <a:ext cx="1365900" cy="9738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1214101" y="1394470"/>
            <a:ext cx="1053643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dirty="0" smtClean="0"/>
              <a:t>facade</a:t>
            </a:r>
            <a:endParaRPr lang="en-US" dirty="0"/>
          </a:p>
        </p:txBody>
      </p:sp>
      <p:sp>
        <p:nvSpPr>
          <p:cNvPr id="158" name="Shape 158"/>
          <p:cNvSpPr txBox="1"/>
          <p:nvPr/>
        </p:nvSpPr>
        <p:spPr>
          <a:xfrm>
            <a:off x="1696125" y="2200325"/>
            <a:ext cx="56951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comp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(“top”, “bottom”,  “front”, “faced”, “back”, “faced”)</a:t>
            </a:r>
          </a:p>
        </p:txBody>
      </p:sp>
      <p:grpSp>
        <p:nvGrpSpPr>
          <p:cNvPr id="159" name="Shape 159"/>
          <p:cNvGrpSpPr/>
          <p:nvPr/>
        </p:nvGrpSpPr>
        <p:grpSpPr>
          <a:xfrm>
            <a:off x="2631250" y="1034975"/>
            <a:ext cx="2144751" cy="829199"/>
            <a:chOff x="2631250" y="1034975"/>
            <a:chExt cx="2144751" cy="829199"/>
          </a:xfrm>
        </p:grpSpPr>
        <p:sp>
          <p:nvSpPr>
            <p:cNvPr id="160" name="Shape 160"/>
            <p:cNvSpPr/>
            <p:nvPr/>
          </p:nvSpPr>
          <p:spPr>
            <a:xfrm>
              <a:off x="2638501" y="1034975"/>
              <a:ext cx="2137499" cy="829199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Shape 161"/>
            <p:cNvSpPr txBox="1"/>
            <p:nvPr/>
          </p:nvSpPr>
          <p:spPr>
            <a:xfrm>
              <a:off x="2631250" y="1057575"/>
              <a:ext cx="2137499" cy="787499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buNone/>
              </a:pPr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position	(0, 0, 0 )</a:t>
              </a:r>
            </a:p>
            <a:p>
              <a:pPr lvl="0" rtl="0">
                <a:buNone/>
              </a:pPr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scale 	(d1, s2, s3 )</a:t>
              </a:r>
            </a:p>
            <a:p>
              <a:pPr lvl="0" rtl="0">
                <a:buNone/>
              </a:pPr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name 	“faced” </a:t>
              </a:r>
            </a:p>
          </p:txBody>
        </p:sp>
      </p:grpSp>
      <p:sp>
        <p:nvSpPr>
          <p:cNvPr id="16" name="Shape 90"/>
          <p:cNvSpPr txBox="1"/>
          <p:nvPr/>
        </p:nvSpPr>
        <p:spPr>
          <a:xfrm>
            <a:off x="453525" y="577225"/>
            <a:ext cx="3830443" cy="38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Now we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can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apped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tree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0" rtl="0">
              <a:buNone/>
            </a:pP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0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Jonas\Desktop\Präsentation\tree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14" y="577226"/>
            <a:ext cx="5743385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467544" y="422538"/>
            <a:ext cx="85689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50000"/>
                  </a:schemeClr>
                </a:solidFill>
              </a:rPr>
              <a:t>Functions</a:t>
            </a:r>
            <a:r>
              <a:rPr lang="de-DE" sz="3200" b="1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de-DE" sz="3200" b="1" dirty="0" err="1" smtClean="0">
                <a:solidFill>
                  <a:schemeClr val="bg1">
                    <a:lumMod val="50000"/>
                  </a:schemeClr>
                </a:solidFill>
              </a:rPr>
              <a:t>Naming</a:t>
            </a:r>
            <a:endParaRPr lang="de-DE" sz="3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sz="14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Scope rules: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Translation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Scaling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Production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rules:</a:t>
            </a:r>
            <a:endParaRPr lang="en-US" sz="24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Subdivision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Component split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Renaming</a:t>
            </a:r>
          </a:p>
          <a:p>
            <a:pPr lvl="3"/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Naming Convention: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When a Symbol is called “epsilon” it is set to inactive</a:t>
            </a:r>
          </a:p>
          <a:p>
            <a:pPr marL="1657350" lvl="3" indent="-285750">
              <a:buFont typeface="Wingdings" pitchFamily="2" charset="2"/>
              <a:buChar char="§"/>
            </a:pP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00150" lvl="2" indent="-285750">
              <a:buFont typeface="Wingdings" pitchFamily="2" charset="2"/>
              <a:buChar char="§"/>
            </a:pP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" name="Shape 151"/>
          <p:cNvCxnSpPr/>
          <p:nvPr/>
        </p:nvCxnSpPr>
        <p:spPr>
          <a:xfrm>
            <a:off x="0" y="411162"/>
            <a:ext cx="9144000" cy="0"/>
          </a:xfrm>
          <a:prstGeom prst="straightConnector1">
            <a:avLst/>
          </a:prstGeom>
          <a:noFill/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8" name="Shape 152"/>
          <p:cNvCxnSpPr/>
          <p:nvPr/>
        </p:nvCxnSpPr>
        <p:spPr>
          <a:xfrm>
            <a:off x="0" y="4659312"/>
            <a:ext cx="9144000" cy="0"/>
          </a:xfrm>
          <a:prstGeom prst="straightConnector1">
            <a:avLst/>
          </a:prstGeom>
          <a:noFill/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4916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707904" y="1301712"/>
            <a:ext cx="43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>
                    <a:lumMod val="65000"/>
                  </a:schemeClr>
                </a:solidFill>
              </a:rPr>
              <a:t>Visualization</a:t>
            </a:r>
            <a:r>
              <a:rPr lang="de-DE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endParaRPr lang="de-DE" sz="24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Nicola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Krombach</a:t>
            </a:r>
            <a:endParaRPr lang="de-DE" i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57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9" r="9820"/>
          <a:stretch/>
        </p:blipFill>
        <p:spPr>
          <a:xfrm>
            <a:off x="5508104" y="1040564"/>
            <a:ext cx="3636000" cy="3619418"/>
          </a:xfrm>
          <a:prstGeom prst="rect">
            <a:avLst/>
          </a:prstGeom>
        </p:spPr>
      </p:pic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51520" y="627534"/>
            <a:ext cx="77768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Task</a:t>
            </a: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draw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derivation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tree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generated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from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modeling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interactive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movement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scene</a:t>
            </a:r>
            <a:endParaRPr lang="de-DE" sz="2400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navigate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tree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history</a:t>
            </a:r>
            <a:endParaRPr lang="de-DE" i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67544" y="422538"/>
            <a:ext cx="799288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Task:</a:t>
            </a: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C++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implementation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paper</a:t>
            </a:r>
            <a:endParaRPr lang="de-DE" sz="2400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lang="de-DE" sz="2400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de-DE" sz="2400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876425"/>
            <a:ext cx="79914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" t="1643" r="39540" b="42928"/>
          <a:stretch/>
        </p:blipFill>
        <p:spPr>
          <a:xfrm>
            <a:off x="4860032" y="2355726"/>
            <a:ext cx="3996000" cy="2484000"/>
          </a:xfrm>
          <a:prstGeom prst="rect">
            <a:avLst/>
          </a:prstGeom>
        </p:spPr>
      </p:pic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016" y="345895"/>
            <a:ext cx="885698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Derivation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tree</a:t>
            </a:r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Symbols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as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nodes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-&gt;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attributes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like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position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scale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, type</a:t>
            </a:r>
          </a:p>
          <a:p>
            <a:pPr marL="342900" indent="-342900">
              <a:buFont typeface="Arial" pitchFamily="34" charset="0"/>
              <a:buChar char="•"/>
            </a:pPr>
            <a:endParaRPr lang="de-DE" sz="20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Traverse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over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leaf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nodes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draw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them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scene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at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given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position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scale</a:t>
            </a:r>
            <a:endParaRPr lang="de-DE" sz="20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de-DE" sz="2000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Apply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different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textures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symbol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types</a:t>
            </a:r>
            <a:r>
              <a:rPr lang="de-DE" sz="2000" b="1" i="1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20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-&gt; e.g.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windows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doors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roof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, wall</a:t>
            </a:r>
          </a:p>
          <a:p>
            <a:pPr marL="342900" indent="-342900">
              <a:buFont typeface="Arial" pitchFamily="34" charset="0"/>
              <a:buChar char="•"/>
            </a:pPr>
            <a:endParaRPr lang="de-DE" sz="2000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Possibility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switch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between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different </a:t>
            </a:r>
            <a:b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texture</a:t>
            </a:r>
            <a:r>
              <a:rPr lang="de-DE" sz="20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000" b="1" i="1" dirty="0" err="1" smtClean="0">
                <a:solidFill>
                  <a:schemeClr val="bg1">
                    <a:lumMod val="65000"/>
                  </a:schemeClr>
                </a:solidFill>
              </a:rPr>
              <a:t>sets</a:t>
            </a:r>
            <a:endParaRPr lang="de-DE" sz="2000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1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" y="1028700"/>
            <a:ext cx="4103264" cy="3631282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016" y="345895"/>
            <a:ext cx="88569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Office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Building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59002" y="1563638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Lines in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Grammar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92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Nodes in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6496*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Leaf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Nodes:		4235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Depth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18</a:t>
            </a:r>
            <a:endParaRPr lang="de-D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50357" y="4715246"/>
            <a:ext cx="5688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rand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a,b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]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function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grammar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causes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height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width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variation</a:t>
            </a:r>
            <a:endParaRPr lang="de-DE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7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057275"/>
            <a:ext cx="3933424" cy="3602707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287016" y="345895"/>
            <a:ext cx="88569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Office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Building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559002" y="1563638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Lines in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Grammar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92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Nodes in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11777*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Leaf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Nodes:		7690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Depth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18</a:t>
            </a:r>
            <a:endParaRPr lang="de-D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450357" y="4715246"/>
            <a:ext cx="5688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rand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a,b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]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function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grammar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causes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height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width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variation</a:t>
            </a:r>
            <a:endParaRPr lang="de-DE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84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10389"/>
          <a:stretch/>
        </p:blipFill>
        <p:spPr>
          <a:xfrm>
            <a:off x="-6244" y="1676400"/>
            <a:ext cx="5114143" cy="2983582"/>
          </a:xfrm>
          <a:prstGeom prst="rect">
            <a:avLst/>
          </a:prstGeom>
        </p:spPr>
      </p:pic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016" y="345895"/>
            <a:ext cx="88569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Castle</a:t>
            </a:r>
          </a:p>
          <a:p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559002" y="1563638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Lines in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Grammar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17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Nodes in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111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Leaf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Nodes:		53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Depth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9</a:t>
            </a:r>
            <a:endParaRPr lang="de-DE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2365" y="1563638"/>
            <a:ext cx="5786938" cy="316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016" y="345895"/>
            <a:ext cx="88569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„Crane“</a:t>
            </a:r>
          </a:p>
          <a:p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559002" y="1563638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Lines in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Grammar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29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Nodes in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58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Leaf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Nodes		38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Depth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7</a:t>
            </a:r>
            <a:endParaRPr lang="de-DE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9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6" y="776782"/>
            <a:ext cx="3136815" cy="3736057"/>
          </a:xfrm>
          <a:prstGeom prst="rect">
            <a:avLst/>
          </a:prstGeom>
        </p:spPr>
      </p:pic>
      <p:cxnSp>
        <p:nvCxnSpPr>
          <p:cNvPr id="3" name="Gerade Verbindung 2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87016" y="345895"/>
            <a:ext cx="88569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Empire </a:t>
            </a:r>
            <a:r>
              <a:rPr lang="de-DE" sz="3200" b="1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tate </a:t>
            </a:r>
            <a:r>
              <a:rPr lang="de-DE" sz="3200" b="1" dirty="0" err="1">
                <a:solidFill>
                  <a:schemeClr val="bg1">
                    <a:lumMod val="65000"/>
                  </a:schemeClr>
                </a:solidFill>
              </a:rPr>
              <a:t>B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uilding</a:t>
            </a:r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559002" y="1563638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Lines in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Grammar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 	120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# Nodes in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223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</a:rPr>
              <a:t>Leaf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 Nodes		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95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Depth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:	21</a:t>
            </a:r>
            <a:endParaRPr lang="de-DE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0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7" t="10758" r="32887" b="26778"/>
          <a:stretch/>
        </p:blipFill>
        <p:spPr>
          <a:xfrm flipH="1">
            <a:off x="5868144" y="991051"/>
            <a:ext cx="2966294" cy="3236883"/>
          </a:xfrm>
        </p:spPr>
      </p:pic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67544" y="627534"/>
            <a:ext cx="691276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Movement in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scene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Interactive 3D-movement in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scene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de-DE" sz="2400" b="1" i="1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2400" b="1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zoom in/out</a:t>
            </a:r>
            <a:b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move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left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right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up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/down</a:t>
            </a:r>
            <a:b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circle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around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building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2400" b="1" i="1" dirty="0" err="1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an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camera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29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Mein Fil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12" y="-45238"/>
            <a:ext cx="9217024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179512" y="555526"/>
            <a:ext cx="69127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Navigate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tree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history</a:t>
            </a:r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Visualisation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bottom-up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complete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building</a:t>
            </a:r>
            <a:endParaRPr lang="de-DE" sz="2400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Go back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creation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tree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from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drawing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a simple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cube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complex</a:t>
            </a: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1">
                    <a:lumMod val="65000"/>
                  </a:schemeClr>
                </a:solidFill>
              </a:rPr>
              <a:t>building</a:t>
            </a:r>
            <a:endParaRPr lang="de-DE" sz="2400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4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t="8826" r="36288" b="18802"/>
          <a:stretch/>
        </p:blipFill>
        <p:spPr>
          <a:xfrm>
            <a:off x="4644008" y="952528"/>
            <a:ext cx="2088232" cy="399548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0" t="10502" r="35757" b="27909"/>
          <a:stretch/>
        </p:blipFill>
        <p:spPr>
          <a:xfrm>
            <a:off x="1547664" y="1240016"/>
            <a:ext cx="3096344" cy="313193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5" t="9054" r="39952" b="33553"/>
          <a:stretch/>
        </p:blipFill>
        <p:spPr>
          <a:xfrm>
            <a:off x="-108520" y="1344947"/>
            <a:ext cx="2088232" cy="317101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3" t="10502" r="35129" b="24409"/>
          <a:stretch/>
        </p:blipFill>
        <p:spPr>
          <a:xfrm>
            <a:off x="6876256" y="1095958"/>
            <a:ext cx="2124000" cy="3348000"/>
          </a:xfrm>
          <a:prstGeom prst="rect">
            <a:avLst/>
          </a:prstGeom>
        </p:spPr>
      </p:pic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179512" y="555526"/>
            <a:ext cx="691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Navigate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tree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history</a:t>
            </a:r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7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67544" y="422538"/>
            <a:ext cx="799288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Procedural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modeling</a:t>
            </a:r>
            <a:endParaRPr lang="de-DE" sz="32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400" b="1" i="1" dirty="0" smtClean="0">
                <a:solidFill>
                  <a:schemeClr val="bg1">
                    <a:lumMod val="65000"/>
                  </a:schemeClr>
                </a:solidFill>
              </a:rPr>
              <a:t>“[…] produces 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</a:rPr>
              <a:t>extensive </a:t>
            </a:r>
            <a:r>
              <a:rPr lang="en-US" sz="2400" b="1" i="1" dirty="0" smtClean="0">
                <a:solidFill>
                  <a:schemeClr val="bg1">
                    <a:lumMod val="65000"/>
                  </a:schemeClr>
                </a:solidFill>
              </a:rPr>
              <a:t>[3D] models for computer 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</a:rPr>
              <a:t>games and movies, at low cost. Context sensitive </a:t>
            </a:r>
            <a:r>
              <a:rPr lang="en-US" sz="2400" b="1" i="1" dirty="0" smtClean="0">
                <a:solidFill>
                  <a:schemeClr val="bg1">
                    <a:lumMod val="65000"/>
                  </a:schemeClr>
                </a:solidFill>
              </a:rPr>
              <a:t>shape rules 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</a:rPr>
              <a:t>allow the user to specify interactions between the </a:t>
            </a:r>
            <a:r>
              <a:rPr lang="en-US" sz="2400" b="1" i="1" dirty="0" smtClean="0">
                <a:solidFill>
                  <a:schemeClr val="bg1">
                    <a:lumMod val="65000"/>
                  </a:schemeClr>
                </a:solidFill>
              </a:rPr>
              <a:t>entities of the </a:t>
            </a:r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</a:rPr>
              <a:t>hierarchical shape descriptions</a:t>
            </a:r>
            <a:r>
              <a:rPr lang="en-US" sz="2400" b="1" i="1" dirty="0" smtClean="0">
                <a:solidFill>
                  <a:schemeClr val="bg1">
                    <a:lumMod val="65000"/>
                  </a:schemeClr>
                </a:solidFill>
              </a:rPr>
              <a:t>.”</a:t>
            </a:r>
            <a:endParaRPr lang="en-US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de-DE" sz="2400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de-DE" sz="2400" b="1" i="1" dirty="0" smtClean="0">
                <a:solidFill>
                  <a:schemeClr val="bg1">
                    <a:lumMod val="65000"/>
                  </a:schemeClr>
                </a:solidFill>
              </a:rPr>
              <a:t>						Müller et al. 2006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8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67544" y="422538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>
                <a:solidFill>
                  <a:schemeClr val="bg1">
                    <a:lumMod val="65000"/>
                  </a:schemeClr>
                </a:solidFill>
              </a:rPr>
              <a:t>Application</a:t>
            </a:r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endParaRPr lang="de-DE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C:\Users\Jonas\Desktop\Präsentation\city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35646"/>
            <a:ext cx="3604238" cy="20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3991744" y="329369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[1]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388424" y="329369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[2]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6" name="Picture 4" descr="C:\Users\Jonas\Desktop\Präsentation\inverse-lsystem-example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405979"/>
            <a:ext cx="2160240" cy="216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092280" y="4671981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de-DE" sz="1200" dirty="0" smtClean="0">
                <a:solidFill>
                  <a:schemeClr val="bg1">
                    <a:lumMod val="65000"/>
                  </a:schemeClr>
                </a:solidFill>
                <a:hlinkClick r:id="rId5"/>
              </a:rPr>
              <a:t>http</a:t>
            </a:r>
            <a:r>
              <a:rPr lang="de-DE" sz="1200" dirty="0">
                <a:solidFill>
                  <a:schemeClr val="bg1">
                    <a:lumMod val="65000"/>
                  </a:schemeClr>
                </a:solidFill>
                <a:hlinkClick r:id="rId5"/>
              </a:rPr>
              <a:t>://lesterbanks.com</a:t>
            </a:r>
            <a:r>
              <a:rPr lang="de-DE" sz="1200" dirty="0" smtClean="0">
                <a:solidFill>
                  <a:schemeClr val="bg1">
                    <a:lumMod val="65000"/>
                  </a:schemeClr>
                </a:solidFill>
                <a:hlinkClick r:id="rId5"/>
              </a:rPr>
              <a:t>/</a:t>
            </a:r>
            <a:r>
              <a:rPr lang="de-DE" sz="12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</a:p>
          <a:p>
            <a:r>
              <a:rPr lang="de-DE" sz="1200" dirty="0" smtClean="0">
                <a:solidFill>
                  <a:schemeClr val="bg1">
                    <a:lumMod val="65000"/>
                  </a:schemeClr>
                </a:solidFill>
              </a:rPr>
              <a:t>[2] </a:t>
            </a:r>
            <a:r>
              <a:rPr lang="de-DE" sz="1200" dirty="0" smtClean="0">
                <a:solidFill>
                  <a:schemeClr val="bg1">
                    <a:lumMod val="65000"/>
                  </a:schemeClr>
                </a:solidFill>
                <a:hlinkClick r:id="rId6"/>
              </a:rPr>
              <a:t>http://adobe.com</a:t>
            </a:r>
            <a:endParaRPr lang="de-DE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7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67544" y="422538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Basic Workflow: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Jonas\Desktop\Präsentation\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414463"/>
            <a:ext cx="81057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83568" y="3795886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Text File</a:t>
            </a:r>
          </a:p>
          <a:p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Grammar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99792" y="3520628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Convert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Grammar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into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Rules</a:t>
            </a: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788024" y="400261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Apply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Rules</a:t>
            </a: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20272" y="401191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Show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result</a:t>
            </a: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8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/>
        </p:nvSpPr>
        <p:spPr>
          <a:xfrm>
            <a:off x="3708400" y="1301750"/>
            <a:ext cx="4319700" cy="138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r>
              <a:rPr lang="en-US" sz="2400" b="1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r>
              <a:rPr lang="en-US" sz="2400" b="1" i="0" u="none" strike="noStrike" cap="none" baseline="0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b="1" i="0" u="none" strike="noStrike" cap="none" baseline="0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400" b="1" i="0" u="none" strike="noStrike" cap="none" baseline="0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ct val="25000"/>
              <a:buFont typeface="Calibri"/>
              <a:buNone/>
            </a:pPr>
            <a:r>
              <a:rPr lang="en-US" sz="1800" b="1" i="1" dirty="0" smtClean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Jonas Abert</a:t>
            </a:r>
            <a:endParaRPr lang="en-US" sz="1800" b="1" i="1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800" b="1" i="1" dirty="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28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67544" y="422538"/>
            <a:ext cx="828092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Tasks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de-DE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smtClean="0">
                <a:solidFill>
                  <a:schemeClr val="bg1">
                    <a:lumMod val="50000"/>
                  </a:schemeClr>
                </a:solidFill>
              </a:rPr>
              <a:t>Development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Design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general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program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logic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Implementation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framework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that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supports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our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needs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smtClean="0">
                <a:solidFill>
                  <a:schemeClr val="bg1">
                    <a:lumMod val="50000"/>
                  </a:schemeClr>
                </a:solidFill>
              </a:rPr>
              <a:t>Management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Project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coordination</a:t>
            </a:r>
            <a:endParaRPr lang="de-DE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de-DE" b="1" i="1" dirty="0" err="1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eeping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an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overview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over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project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at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any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given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time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smtClean="0">
                <a:solidFill>
                  <a:schemeClr val="bg1">
                    <a:lumMod val="50000"/>
                  </a:schemeClr>
                </a:solidFill>
              </a:rPr>
              <a:t>Support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Helping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others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at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developing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implementing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their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parts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0" y="41151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465998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67544" y="422538"/>
            <a:ext cx="828092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chemeClr val="bg1">
                    <a:lumMod val="65000"/>
                  </a:schemeClr>
                </a:solidFill>
              </a:rPr>
              <a:t>Goals</a:t>
            </a:r>
          </a:p>
          <a:p>
            <a:endParaRPr lang="de-DE" sz="24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err="1" smtClean="0">
                <a:solidFill>
                  <a:schemeClr val="bg1">
                    <a:lumMod val="50000"/>
                  </a:schemeClr>
                </a:solidFill>
              </a:rPr>
              <a:t>Flexibilty</a:t>
            </a:r>
            <a:endParaRPr lang="de-DE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wide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varriaty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procedural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Definition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through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Grammar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file</a:t>
            </a:r>
            <a:r>
              <a:rPr lang="de-DE" b="1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b="1" i="1" dirty="0" err="1" smtClean="0">
                <a:solidFill>
                  <a:schemeClr val="bg1">
                    <a:lumMod val="65000"/>
                  </a:schemeClr>
                </a:solidFill>
              </a:rPr>
              <a:t>only</a:t>
            </a:r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257300" lvl="2" indent="-342900">
              <a:buFont typeface="Wingdings" pitchFamily="2" charset="2"/>
              <a:buChar char="§"/>
            </a:pPr>
            <a:endParaRPr lang="de-DE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257300" lvl="2" indent="-342900">
              <a:buFont typeface="Wingdings" pitchFamily="2" charset="2"/>
              <a:buChar char="§"/>
            </a:pPr>
            <a:endParaRPr lang="de-DE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de-DE" sz="2400" b="1" i="1" dirty="0" err="1" smtClean="0">
                <a:solidFill>
                  <a:schemeClr val="bg1">
                    <a:lumMod val="50000"/>
                  </a:schemeClr>
                </a:solidFill>
              </a:rPr>
              <a:t>Simplicity</a:t>
            </a:r>
            <a:endParaRPr lang="de-DE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de-DE" b="1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1068</Words>
  <Application>Microsoft Office PowerPoint</Application>
  <PresentationFormat>Bildschirmpräsentation (16:9)</PresentationFormat>
  <Paragraphs>266</Paragraphs>
  <Slides>39</Slides>
  <Notes>16</Notes>
  <HiddenSlides>0</HiddenSlides>
  <MMClips>1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39</vt:i4>
      </vt:variant>
    </vt:vector>
  </HeadingPairs>
  <TitlesOfParts>
    <vt:vector size="41" baseType="lpstr">
      <vt:lpstr>Larissa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Building Generator</dc:title>
  <dc:creator>Jonas</dc:creator>
  <cp:lastModifiedBy>snoeff</cp:lastModifiedBy>
  <cp:revision>46</cp:revision>
  <dcterms:created xsi:type="dcterms:W3CDTF">2014-04-03T21:09:51Z</dcterms:created>
  <dcterms:modified xsi:type="dcterms:W3CDTF">2014-04-14T11:57:22Z</dcterms:modified>
</cp:coreProperties>
</file>